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81" r:id="rId3"/>
    <p:sldMasterId id="2147483699" r:id="rId4"/>
  </p:sldMasterIdLst>
  <p:notesMasterIdLst>
    <p:notesMasterId r:id="rId5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Georgia" panose="02040502050405020303" pitchFamily="18" charset="0"/>
      <p:regular r:id="rId63"/>
      <p:bold r:id="rId64"/>
      <p:italic r:id="rId65"/>
      <p:boldItalic r:id="rId66"/>
    </p:embeddedFont>
    <p:embeddedFont>
      <p:font typeface="Proxima Nova" panose="020B0604020202020204"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j8FwIAVUdnJ2RC5MjmY36Z8bUN7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111" autoAdjust="0"/>
  </p:normalViewPr>
  <p:slideViewPr>
    <p:cSldViewPr snapToGrid="0">
      <p:cViewPr varScale="1">
        <p:scale>
          <a:sx n="77" d="100"/>
          <a:sy n="77" d="100"/>
        </p:scale>
        <p:origin x="1546"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font" Target="fonts/font12.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1" name="Google Shape;3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3" name="Google Shape;4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025405d2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1025405d28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25405d28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1025405d28f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025405d28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025405d28f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025405d28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025405d28f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25405d28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1025405d28f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25405d28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025405d28f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025405d28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1025405d28f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4" name="Google Shape;3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5" name="Google Shape;58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022fa9428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022fa94285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022fa94285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g1022fa94285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22fa94285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1022fa94285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022fa9428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022fa94285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22fa94285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g1022fa94285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86" name="Google Shape;38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022fa9428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g1022fa94285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
        <p:nvSpPr>
          <p:cNvPr id="709" name="Google Shape;70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024051c350_1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
        <p:nvSpPr>
          <p:cNvPr id="715" name="Google Shape;715;g1024051c350_1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21" name="Google Shape;7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024051c350_1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30" name="Google Shape;730;g1024051c350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024051c350_1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37" name="Google Shape;737;g1024051c350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05" name="Google Shape;4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024051c350_1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44" name="Google Shape;744;g1024051c350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f73fb14c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
        <p:nvSpPr>
          <p:cNvPr id="751" name="Google Shape;751;gf73fb14c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024051c350_1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
        <p:nvSpPr>
          <p:cNvPr id="757" name="Google Shape;757;g1024051c350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024051c350_1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63" name="Google Shape;763;g1024051c350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024051c350_1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72" name="Google Shape;772;g1024051c350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024051c350_1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83" name="Google Shape;783;g1024051c350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024051c350_1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90" name="Google Shape;790;g1024051c350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024051c350_1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97" name="Google Shape;797;g1024051c350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4" name="Google Shape;80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811" name="Google Shape;81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11" name="Google Shape;4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0" name="Google Shape;82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846" name="Google Shape;84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a:p>
        </p:txBody>
      </p:sp>
      <p:sp>
        <p:nvSpPr>
          <p:cNvPr id="858" name="Google Shape;85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888" name="Google Shape;888;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024051c350_1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rgbClr val="373636"/>
              </a:solidFill>
            </a:endParaRPr>
          </a:p>
        </p:txBody>
      </p:sp>
      <p:sp>
        <p:nvSpPr>
          <p:cNvPr id="431" name="Google Shape;431;g1024051c350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025405d28f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0" name="Google Shape;440;g1025405d28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025405d28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1025405d28f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025405d28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1025405d28f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chemeClr val="lt1"/>
        </a:solidFill>
        <a:effectLst/>
      </p:bgPr>
    </p:bg>
    <p:spTree>
      <p:nvGrpSpPr>
        <p:cNvPr id="1" name="Shape 11"/>
        <p:cNvGrpSpPr/>
        <p:nvPr/>
      </p:nvGrpSpPr>
      <p:grpSpPr>
        <a:xfrm>
          <a:off x="0" y="0"/>
          <a:ext cx="0" cy="0"/>
          <a:chOff x="0" y="0"/>
          <a:chExt cx="0" cy="0"/>
        </a:xfrm>
      </p:grpSpPr>
      <p:sp>
        <p:nvSpPr>
          <p:cNvPr id="12" name="Google Shape;12;p44"/>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3" name="Google Shape;13;p44"/>
          <p:cNvPicPr preferRelativeResize="0"/>
          <p:nvPr/>
        </p:nvPicPr>
        <p:blipFill rotWithShape="1">
          <a:blip r:embed="rId2">
            <a:alphaModFix/>
          </a:blip>
          <a:srcRect r="49949"/>
          <a:stretch/>
        </p:blipFill>
        <p:spPr>
          <a:xfrm>
            <a:off x="3001450" y="828800"/>
            <a:ext cx="6142551" cy="43147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56"/>
        <p:cNvGrpSpPr/>
        <p:nvPr/>
      </p:nvGrpSpPr>
      <p:grpSpPr>
        <a:xfrm>
          <a:off x="0" y="0"/>
          <a:ext cx="0" cy="0"/>
          <a:chOff x="0" y="0"/>
          <a:chExt cx="0" cy="0"/>
        </a:xfrm>
      </p:grpSpPr>
      <p:sp>
        <p:nvSpPr>
          <p:cNvPr id="57" name="Google Shape;57;p127"/>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8" name="Google Shape;58;p127"/>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27"/>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27"/>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1" name="Google Shape;61;p127"/>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2"/>
        <p:cNvGrpSpPr/>
        <p:nvPr/>
      </p:nvGrpSpPr>
      <p:grpSpPr>
        <a:xfrm>
          <a:off x="0" y="0"/>
          <a:ext cx="0" cy="0"/>
          <a:chOff x="0" y="0"/>
          <a:chExt cx="0" cy="0"/>
        </a:xfrm>
      </p:grpSpPr>
      <p:sp>
        <p:nvSpPr>
          <p:cNvPr id="63" name="Google Shape;63;p128"/>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4" name="Google Shape;64;p128"/>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28"/>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28"/>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7" name="Google Shape;67;p128"/>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68" name="Google Shape;68;p12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69"/>
        <p:cNvGrpSpPr/>
        <p:nvPr/>
      </p:nvGrpSpPr>
      <p:grpSpPr>
        <a:xfrm>
          <a:off x="0" y="0"/>
          <a:ext cx="0" cy="0"/>
          <a:chOff x="0" y="0"/>
          <a:chExt cx="0" cy="0"/>
        </a:xfrm>
      </p:grpSpPr>
      <p:sp>
        <p:nvSpPr>
          <p:cNvPr id="70" name="Google Shape;70;p129"/>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1" name="Google Shape;71;p129"/>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p13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4" name="Google Shape;74;p130"/>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75" name="Google Shape;75;p13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76"/>
        <p:cNvGrpSpPr/>
        <p:nvPr/>
      </p:nvGrpSpPr>
      <p:grpSpPr>
        <a:xfrm>
          <a:off x="0" y="0"/>
          <a:ext cx="0" cy="0"/>
          <a:chOff x="0" y="0"/>
          <a:chExt cx="0" cy="0"/>
        </a:xfrm>
      </p:grpSpPr>
      <p:sp>
        <p:nvSpPr>
          <p:cNvPr id="77" name="Google Shape;77;p131"/>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78" name="Google Shape;78;p131"/>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9" name="Google Shape;79;p13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0"/>
        <p:cNvGrpSpPr/>
        <p:nvPr/>
      </p:nvGrpSpPr>
      <p:grpSpPr>
        <a:xfrm>
          <a:off x="0" y="0"/>
          <a:ext cx="0" cy="0"/>
          <a:chOff x="0" y="0"/>
          <a:chExt cx="0" cy="0"/>
        </a:xfrm>
      </p:grpSpPr>
      <p:sp>
        <p:nvSpPr>
          <p:cNvPr id="81" name="Google Shape;81;p132"/>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2"/>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3" name="Google Shape;83;p132"/>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4" name="Google Shape;84;p132"/>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2"/>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2"/>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87"/>
        <p:cNvGrpSpPr/>
        <p:nvPr/>
      </p:nvGrpSpPr>
      <p:grpSpPr>
        <a:xfrm>
          <a:off x="0" y="0"/>
          <a:ext cx="0" cy="0"/>
          <a:chOff x="0" y="0"/>
          <a:chExt cx="0" cy="0"/>
        </a:xfrm>
      </p:grpSpPr>
      <p:sp>
        <p:nvSpPr>
          <p:cNvPr id="88" name="Google Shape;88;p133"/>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89" name="Google Shape;89;p133"/>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0" name="Google Shape;90;p133"/>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1" name="Google Shape;91;p133">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2" name="Google Shape;92;p133"/>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99"/>
        <p:cNvGrpSpPr/>
        <p:nvPr/>
      </p:nvGrpSpPr>
      <p:grpSpPr>
        <a:xfrm>
          <a:off x="0" y="0"/>
          <a:ext cx="0" cy="0"/>
          <a:chOff x="0" y="0"/>
          <a:chExt cx="0" cy="0"/>
        </a:xfrm>
      </p:grpSpPr>
      <p:sp>
        <p:nvSpPr>
          <p:cNvPr id="100" name="Google Shape;100;p4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01"/>
        <p:cNvGrpSpPr/>
        <p:nvPr/>
      </p:nvGrpSpPr>
      <p:grpSpPr>
        <a:xfrm>
          <a:off x="0" y="0"/>
          <a:ext cx="0" cy="0"/>
          <a:chOff x="0" y="0"/>
          <a:chExt cx="0" cy="0"/>
        </a:xfrm>
      </p:grpSpPr>
      <p:sp>
        <p:nvSpPr>
          <p:cNvPr id="102" name="Google Shape;102;p4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03" name="Google Shape;103;p4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4" name="Google Shape;104;p47"/>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5" name="Google Shape;105;p4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6" name="Google Shape;106;p4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07"/>
        <p:cNvGrpSpPr/>
        <p:nvPr/>
      </p:nvGrpSpPr>
      <p:grpSpPr>
        <a:xfrm>
          <a:off x="0" y="0"/>
          <a:ext cx="0" cy="0"/>
          <a:chOff x="0" y="0"/>
          <a:chExt cx="0" cy="0"/>
        </a:xfrm>
      </p:grpSpPr>
      <p:sp>
        <p:nvSpPr>
          <p:cNvPr id="108" name="Google Shape;108;p59"/>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59"/>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10" name="Google Shape;110;p59"/>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4"/>
        <p:cNvGrpSpPr/>
        <p:nvPr/>
      </p:nvGrpSpPr>
      <p:grpSpPr>
        <a:xfrm>
          <a:off x="0" y="0"/>
          <a:ext cx="0" cy="0"/>
          <a:chOff x="0" y="0"/>
          <a:chExt cx="0" cy="0"/>
        </a:xfrm>
      </p:grpSpPr>
      <p:sp>
        <p:nvSpPr>
          <p:cNvPr id="15" name="Google Shape;15;p1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1"/>
        <p:cNvGrpSpPr/>
        <p:nvPr/>
      </p:nvGrpSpPr>
      <p:grpSpPr>
        <a:xfrm>
          <a:off x="0" y="0"/>
          <a:ext cx="0" cy="0"/>
          <a:chOff x="0" y="0"/>
          <a:chExt cx="0" cy="0"/>
        </a:xfrm>
      </p:grpSpPr>
      <p:pic>
        <p:nvPicPr>
          <p:cNvPr id="112" name="Google Shape;112;p60"/>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113" name="Google Shape;113;p60"/>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14" name="Google Shape;114;p60"/>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15"/>
        <p:cNvGrpSpPr/>
        <p:nvPr/>
      </p:nvGrpSpPr>
      <p:grpSpPr>
        <a:xfrm>
          <a:off x="0" y="0"/>
          <a:ext cx="0" cy="0"/>
          <a:chOff x="0" y="0"/>
          <a:chExt cx="0" cy="0"/>
        </a:xfrm>
      </p:grpSpPr>
      <p:sp>
        <p:nvSpPr>
          <p:cNvPr id="116" name="Google Shape;116;p6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7" name="Google Shape;117;p61"/>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18" name="Google Shape;118;p61"/>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19" name="Google Shape;119;p61"/>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0" name="Google Shape;120;p61"/>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21" name="Google Shape;121;p6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22"/>
        <p:cNvGrpSpPr/>
        <p:nvPr/>
      </p:nvGrpSpPr>
      <p:grpSpPr>
        <a:xfrm>
          <a:off x="0" y="0"/>
          <a:ext cx="0" cy="0"/>
          <a:chOff x="0" y="0"/>
          <a:chExt cx="0" cy="0"/>
        </a:xfrm>
      </p:grpSpPr>
      <p:sp>
        <p:nvSpPr>
          <p:cNvPr id="123" name="Google Shape;123;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4" name="Google Shape;124;p62"/>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25" name="Google Shape;125;p62"/>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26" name="Google Shape;126;p62"/>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7" name="Google Shape;127;p62"/>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28" name="Google Shape;128;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29"/>
        <p:cNvGrpSpPr/>
        <p:nvPr/>
      </p:nvGrpSpPr>
      <p:grpSpPr>
        <a:xfrm>
          <a:off x="0" y="0"/>
          <a:ext cx="0" cy="0"/>
          <a:chOff x="0" y="0"/>
          <a:chExt cx="0" cy="0"/>
        </a:xfrm>
      </p:grpSpPr>
      <p:pic>
        <p:nvPicPr>
          <p:cNvPr id="130" name="Google Shape;130;p63"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31" name="Google Shape;131;p63"/>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32" name="Google Shape;132;p63"/>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33" name="Google Shape;133;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34"/>
        <p:cNvGrpSpPr/>
        <p:nvPr/>
      </p:nvGrpSpPr>
      <p:grpSpPr>
        <a:xfrm>
          <a:off x="0" y="0"/>
          <a:ext cx="0" cy="0"/>
          <a:chOff x="0" y="0"/>
          <a:chExt cx="0" cy="0"/>
        </a:xfrm>
      </p:grpSpPr>
      <p:pic>
        <p:nvPicPr>
          <p:cNvPr id="135" name="Google Shape;135;p64"/>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36" name="Google Shape;136;p6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37" name="Google Shape;137;p6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38" name="Google Shape;138;p64"/>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39" name="Google Shape;139;p64"/>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40" name="Google Shape;140;p6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41"/>
        <p:cNvGrpSpPr/>
        <p:nvPr/>
      </p:nvGrpSpPr>
      <p:grpSpPr>
        <a:xfrm>
          <a:off x="0" y="0"/>
          <a:ext cx="0" cy="0"/>
          <a:chOff x="0" y="0"/>
          <a:chExt cx="0" cy="0"/>
        </a:xfrm>
      </p:grpSpPr>
      <p:sp>
        <p:nvSpPr>
          <p:cNvPr id="142" name="Google Shape;142;p6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3" name="Google Shape;143;p65"/>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6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6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46" name="Google Shape;146;p6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47"/>
        <p:cNvGrpSpPr/>
        <p:nvPr/>
      </p:nvGrpSpPr>
      <p:grpSpPr>
        <a:xfrm>
          <a:off x="0" y="0"/>
          <a:ext cx="0" cy="0"/>
          <a:chOff x="0" y="0"/>
          <a:chExt cx="0" cy="0"/>
        </a:xfrm>
      </p:grpSpPr>
      <p:sp>
        <p:nvSpPr>
          <p:cNvPr id="148" name="Google Shape;148;p66"/>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49" name="Google Shape;149;p66"/>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66"/>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66"/>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2" name="Google Shape;152;p66"/>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53" name="Google Shape;153;p66"/>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54"/>
        <p:cNvGrpSpPr/>
        <p:nvPr/>
      </p:nvGrpSpPr>
      <p:grpSpPr>
        <a:xfrm>
          <a:off x="0" y="0"/>
          <a:ext cx="0" cy="0"/>
          <a:chOff x="0" y="0"/>
          <a:chExt cx="0" cy="0"/>
        </a:xfrm>
      </p:grpSpPr>
      <p:sp>
        <p:nvSpPr>
          <p:cNvPr id="155" name="Google Shape;155;p67"/>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56" name="Google Shape;156;p67"/>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7"/>
        <p:cNvGrpSpPr/>
        <p:nvPr/>
      </p:nvGrpSpPr>
      <p:grpSpPr>
        <a:xfrm>
          <a:off x="0" y="0"/>
          <a:ext cx="0" cy="0"/>
          <a:chOff x="0" y="0"/>
          <a:chExt cx="0" cy="0"/>
        </a:xfrm>
      </p:grpSpPr>
      <p:sp>
        <p:nvSpPr>
          <p:cNvPr id="158" name="Google Shape;158;p68"/>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59" name="Google Shape;159;p68"/>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60" name="Google Shape;160;p68"/>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61"/>
        <p:cNvGrpSpPr/>
        <p:nvPr/>
      </p:nvGrpSpPr>
      <p:grpSpPr>
        <a:xfrm>
          <a:off x="0" y="0"/>
          <a:ext cx="0" cy="0"/>
          <a:chOff x="0" y="0"/>
          <a:chExt cx="0" cy="0"/>
        </a:xfrm>
      </p:grpSpPr>
      <p:sp>
        <p:nvSpPr>
          <p:cNvPr id="162" name="Google Shape;162;p69"/>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63" name="Google Shape;163;p69"/>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4" name="Google Shape;164;p69"/>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6"/>
        <p:cNvGrpSpPr/>
        <p:nvPr/>
      </p:nvGrpSpPr>
      <p:grpSpPr>
        <a:xfrm>
          <a:off x="0" y="0"/>
          <a:ext cx="0" cy="0"/>
          <a:chOff x="0" y="0"/>
          <a:chExt cx="0" cy="0"/>
        </a:xfrm>
      </p:grpSpPr>
      <p:sp>
        <p:nvSpPr>
          <p:cNvPr id="17" name="Google Shape;17;p12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8" name="Google Shape;18;p12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 name="Google Shape;19;p120"/>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0" name="Google Shape;20;p12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1" name="Google Shape;21;p12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165"/>
        <p:cNvGrpSpPr/>
        <p:nvPr/>
      </p:nvGrpSpPr>
      <p:grpSpPr>
        <a:xfrm>
          <a:off x="0" y="0"/>
          <a:ext cx="0" cy="0"/>
          <a:chOff x="0" y="0"/>
          <a:chExt cx="0" cy="0"/>
        </a:xfrm>
      </p:grpSpPr>
      <p:sp>
        <p:nvSpPr>
          <p:cNvPr id="166" name="Google Shape;166;p70"/>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70"/>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168" name="Google Shape;168;p70"/>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169" name="Google Shape;169;p70"/>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70"/>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70"/>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172"/>
        <p:cNvGrpSpPr/>
        <p:nvPr/>
      </p:nvGrpSpPr>
      <p:grpSpPr>
        <a:xfrm>
          <a:off x="0" y="0"/>
          <a:ext cx="0" cy="0"/>
          <a:chOff x="0" y="0"/>
          <a:chExt cx="0" cy="0"/>
        </a:xfrm>
      </p:grpSpPr>
      <p:sp>
        <p:nvSpPr>
          <p:cNvPr id="173" name="Google Shape;173;p71"/>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74" name="Google Shape;174;p71"/>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175" name="Google Shape;175;p71"/>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76" name="Google Shape;176;p71">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177" name="Google Shape;177;p71"/>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84"/>
        <p:cNvGrpSpPr/>
        <p:nvPr/>
      </p:nvGrpSpPr>
      <p:grpSpPr>
        <a:xfrm>
          <a:off x="0" y="0"/>
          <a:ext cx="0" cy="0"/>
          <a:chOff x="0" y="0"/>
          <a:chExt cx="0" cy="0"/>
        </a:xfrm>
      </p:grpSpPr>
      <p:pic>
        <p:nvPicPr>
          <p:cNvPr id="185" name="Google Shape;185;p49"/>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186" name="Google Shape;186;p49"/>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87" name="Google Shape;187;p4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8"/>
        <p:cNvGrpSpPr/>
        <p:nvPr/>
      </p:nvGrpSpPr>
      <p:grpSpPr>
        <a:xfrm>
          <a:off x="0" y="0"/>
          <a:ext cx="0" cy="0"/>
          <a:chOff x="0" y="0"/>
          <a:chExt cx="0" cy="0"/>
        </a:xfrm>
      </p:grpSpPr>
      <p:sp>
        <p:nvSpPr>
          <p:cNvPr id="189" name="Google Shape;189;p5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90" name="Google Shape;190;p5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1" name="Google Shape;191;p50"/>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92" name="Google Shape;192;p5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93" name="Google Shape;193;p5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94"/>
        <p:cNvGrpSpPr/>
        <p:nvPr/>
      </p:nvGrpSpPr>
      <p:grpSpPr>
        <a:xfrm>
          <a:off x="0" y="0"/>
          <a:ext cx="0" cy="0"/>
          <a:chOff x="0" y="0"/>
          <a:chExt cx="0" cy="0"/>
        </a:xfrm>
      </p:grpSpPr>
      <p:sp>
        <p:nvSpPr>
          <p:cNvPr id="195" name="Google Shape;195;p83"/>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96" name="Google Shape;196;p83"/>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197"/>
        <p:cNvGrpSpPr/>
        <p:nvPr/>
      </p:nvGrpSpPr>
      <p:grpSpPr>
        <a:xfrm>
          <a:off x="0" y="0"/>
          <a:ext cx="0" cy="0"/>
          <a:chOff x="0" y="0"/>
          <a:chExt cx="0" cy="0"/>
        </a:xfrm>
      </p:grpSpPr>
      <p:sp>
        <p:nvSpPr>
          <p:cNvPr id="198" name="Google Shape;198;p84"/>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84"/>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0" name="Google Shape;200;p84"/>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1" name="Google Shape;201;p84"/>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2" name="Google Shape;202;p84"/>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03"/>
        <p:cNvGrpSpPr/>
        <p:nvPr/>
      </p:nvGrpSpPr>
      <p:grpSpPr>
        <a:xfrm>
          <a:off x="0" y="0"/>
          <a:ext cx="0" cy="0"/>
          <a:chOff x="0" y="0"/>
          <a:chExt cx="0" cy="0"/>
        </a:xfrm>
      </p:grpSpPr>
      <p:sp>
        <p:nvSpPr>
          <p:cNvPr id="204" name="Google Shape;204;p85"/>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85"/>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6" name="Google Shape;206;p85"/>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7" name="Google Shape;207;p85"/>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8" name="Google Shape;208;p85"/>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09"/>
        <p:cNvGrpSpPr/>
        <p:nvPr/>
      </p:nvGrpSpPr>
      <p:grpSpPr>
        <a:xfrm>
          <a:off x="0" y="0"/>
          <a:ext cx="0" cy="0"/>
          <a:chOff x="0" y="0"/>
          <a:chExt cx="0" cy="0"/>
        </a:xfrm>
      </p:grpSpPr>
      <p:sp>
        <p:nvSpPr>
          <p:cNvPr id="210" name="Google Shape;210;p86"/>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1" name="Google Shape;211;p86"/>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86"/>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86"/>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4" name="Google Shape;214;p86"/>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215"/>
        <p:cNvGrpSpPr/>
        <p:nvPr/>
      </p:nvGrpSpPr>
      <p:grpSpPr>
        <a:xfrm>
          <a:off x="0" y="0"/>
          <a:ext cx="0" cy="0"/>
          <a:chOff x="0" y="0"/>
          <a:chExt cx="0" cy="0"/>
        </a:xfrm>
      </p:grpSpPr>
      <p:sp>
        <p:nvSpPr>
          <p:cNvPr id="216" name="Google Shape;216;p87"/>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17" name="Google Shape;217;p87"/>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18"/>
        <p:cNvGrpSpPr/>
        <p:nvPr/>
      </p:nvGrpSpPr>
      <p:grpSpPr>
        <a:xfrm>
          <a:off x="0" y="0"/>
          <a:ext cx="0" cy="0"/>
          <a:chOff x="0" y="0"/>
          <a:chExt cx="0" cy="0"/>
        </a:xfrm>
      </p:grpSpPr>
      <p:sp>
        <p:nvSpPr>
          <p:cNvPr id="219" name="Google Shape;219;p8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88"/>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21" name="Google Shape;221;p88"/>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2"/>
        <p:cNvGrpSpPr/>
        <p:nvPr/>
      </p:nvGrpSpPr>
      <p:grpSpPr>
        <a:xfrm>
          <a:off x="0" y="0"/>
          <a:ext cx="0" cy="0"/>
          <a:chOff x="0" y="0"/>
          <a:chExt cx="0" cy="0"/>
        </a:xfrm>
      </p:grpSpPr>
      <p:sp>
        <p:nvSpPr>
          <p:cNvPr id="23" name="Google Shape;23;p121"/>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21"/>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5" name="Google Shape;25;p121"/>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22"/>
        <p:cNvGrpSpPr/>
        <p:nvPr/>
      </p:nvGrpSpPr>
      <p:grpSpPr>
        <a:xfrm>
          <a:off x="0" y="0"/>
          <a:ext cx="0" cy="0"/>
          <a:chOff x="0" y="0"/>
          <a:chExt cx="0" cy="0"/>
        </a:xfrm>
      </p:grpSpPr>
      <p:sp>
        <p:nvSpPr>
          <p:cNvPr id="223" name="Google Shape;223;p8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24" name="Google Shape;224;p8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5" name="Google Shape;225;p89"/>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6" name="Google Shape;226;p8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27" name="Google Shape;227;p8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28"/>
        <p:cNvGrpSpPr/>
        <p:nvPr/>
      </p:nvGrpSpPr>
      <p:grpSpPr>
        <a:xfrm>
          <a:off x="0" y="0"/>
          <a:ext cx="0" cy="0"/>
          <a:chOff x="0" y="0"/>
          <a:chExt cx="0" cy="0"/>
        </a:xfrm>
      </p:grpSpPr>
      <p:sp>
        <p:nvSpPr>
          <p:cNvPr id="229" name="Google Shape;229;p90"/>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230" name="Google Shape;230;p9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1" name="Google Shape;231;p9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32" name="Google Shape;232;p9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33"/>
        <p:cNvGrpSpPr/>
        <p:nvPr/>
      </p:nvGrpSpPr>
      <p:grpSpPr>
        <a:xfrm>
          <a:off x="0" y="0"/>
          <a:ext cx="0" cy="0"/>
          <a:chOff x="0" y="0"/>
          <a:chExt cx="0" cy="0"/>
        </a:xfrm>
      </p:grpSpPr>
      <p:sp>
        <p:nvSpPr>
          <p:cNvPr id="234" name="Google Shape;234;p91"/>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35" name="Google Shape;235;p91"/>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36" name="Google Shape;236;p91"/>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237"/>
        <p:cNvGrpSpPr/>
        <p:nvPr/>
      </p:nvGrpSpPr>
      <p:grpSpPr>
        <a:xfrm>
          <a:off x="0" y="0"/>
          <a:ext cx="0" cy="0"/>
          <a:chOff x="0" y="0"/>
          <a:chExt cx="0" cy="0"/>
        </a:xfrm>
      </p:grpSpPr>
      <p:sp>
        <p:nvSpPr>
          <p:cNvPr id="238" name="Google Shape;238;p92"/>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9" name="Google Shape;239;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41"/>
        <p:cNvGrpSpPr/>
        <p:nvPr/>
      </p:nvGrpSpPr>
      <p:grpSpPr>
        <a:xfrm>
          <a:off x="0" y="0"/>
          <a:ext cx="0" cy="0"/>
          <a:chOff x="0" y="0"/>
          <a:chExt cx="0" cy="0"/>
        </a:xfrm>
      </p:grpSpPr>
      <p:sp>
        <p:nvSpPr>
          <p:cNvPr id="242" name="Google Shape;242;p9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43" name="Google Shape;243;p93"/>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44" name="Google Shape;244;p9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5" name="Google Shape;245;p93"/>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46" name="Google Shape;246;p9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47" name="Google Shape;247;p9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248"/>
        <p:cNvGrpSpPr/>
        <p:nvPr/>
      </p:nvGrpSpPr>
      <p:grpSpPr>
        <a:xfrm>
          <a:off x="0" y="0"/>
          <a:ext cx="0" cy="0"/>
          <a:chOff x="0" y="0"/>
          <a:chExt cx="0" cy="0"/>
        </a:xfrm>
      </p:grpSpPr>
      <p:sp>
        <p:nvSpPr>
          <p:cNvPr id="249" name="Google Shape;249;p9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94"/>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251" name="Google Shape;251;p94"/>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252" name="Google Shape;252;p94"/>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3" name="Google Shape;253;p94"/>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254" name="Google Shape;254;p9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255"/>
        <p:cNvGrpSpPr/>
        <p:nvPr/>
      </p:nvGrpSpPr>
      <p:grpSpPr>
        <a:xfrm>
          <a:off x="0" y="0"/>
          <a:ext cx="0" cy="0"/>
          <a:chOff x="0" y="0"/>
          <a:chExt cx="0" cy="0"/>
        </a:xfrm>
      </p:grpSpPr>
      <p:pic>
        <p:nvPicPr>
          <p:cNvPr id="256" name="Google Shape;256;p95"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57" name="Google Shape;257;p95"/>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8" name="Google Shape;258;p95"/>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59" name="Google Shape;259;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60"/>
        <p:cNvGrpSpPr/>
        <p:nvPr/>
      </p:nvGrpSpPr>
      <p:grpSpPr>
        <a:xfrm>
          <a:off x="0" y="0"/>
          <a:ext cx="0" cy="0"/>
          <a:chOff x="0" y="0"/>
          <a:chExt cx="0" cy="0"/>
        </a:xfrm>
      </p:grpSpPr>
      <p:pic>
        <p:nvPicPr>
          <p:cNvPr id="261" name="Google Shape;261;p96"/>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62" name="Google Shape;262;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63" name="Google Shape;263;p9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64" name="Google Shape;264;p96"/>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65" name="Google Shape;265;p96"/>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66" name="Google Shape;266;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67"/>
        <p:cNvGrpSpPr/>
        <p:nvPr/>
      </p:nvGrpSpPr>
      <p:grpSpPr>
        <a:xfrm>
          <a:off x="0" y="0"/>
          <a:ext cx="0" cy="0"/>
          <a:chOff x="0" y="0"/>
          <a:chExt cx="0" cy="0"/>
        </a:xfrm>
      </p:grpSpPr>
      <p:sp>
        <p:nvSpPr>
          <p:cNvPr id="268" name="Google Shape;268;p97"/>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69" name="Google Shape;269;p97"/>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p97"/>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97"/>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72" name="Google Shape;272;p97"/>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73" name="Google Shape;273;p97"/>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80"/>
        <p:cNvGrpSpPr/>
        <p:nvPr/>
      </p:nvGrpSpPr>
      <p:grpSpPr>
        <a:xfrm>
          <a:off x="0" y="0"/>
          <a:ext cx="0" cy="0"/>
          <a:chOff x="0" y="0"/>
          <a:chExt cx="0" cy="0"/>
        </a:xfrm>
      </p:grpSpPr>
      <p:sp>
        <p:nvSpPr>
          <p:cNvPr id="281" name="Google Shape;281;p5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82" name="Google Shape;282;p5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83" name="Google Shape;283;p5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84" name="Google Shape;284;p5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85" name="Google Shape;285;p5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
        <p:cNvGrpSpPr/>
        <p:nvPr/>
      </p:nvGrpSpPr>
      <p:grpSpPr>
        <a:xfrm>
          <a:off x="0" y="0"/>
          <a:ext cx="0" cy="0"/>
          <a:chOff x="0" y="0"/>
          <a:chExt cx="0" cy="0"/>
        </a:xfrm>
      </p:grpSpPr>
      <p:pic>
        <p:nvPicPr>
          <p:cNvPr id="27" name="Google Shape;27;p122"/>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28" name="Google Shape;28;p122"/>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9" name="Google Shape;29;p122"/>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86"/>
        <p:cNvGrpSpPr/>
        <p:nvPr/>
      </p:nvGrpSpPr>
      <p:grpSpPr>
        <a:xfrm>
          <a:off x="0" y="0"/>
          <a:ext cx="0" cy="0"/>
          <a:chOff x="0" y="0"/>
          <a:chExt cx="0" cy="0"/>
        </a:xfrm>
      </p:grpSpPr>
      <p:pic>
        <p:nvPicPr>
          <p:cNvPr id="287" name="Google Shape;287;p53"/>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88" name="Google Shape;288;p53"/>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89" name="Google Shape;289;p5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90"/>
        <p:cNvGrpSpPr/>
        <p:nvPr/>
      </p:nvGrpSpPr>
      <p:grpSpPr>
        <a:xfrm>
          <a:off x="0" y="0"/>
          <a:ext cx="0" cy="0"/>
          <a:chOff x="0" y="0"/>
          <a:chExt cx="0" cy="0"/>
        </a:xfrm>
      </p:grpSpPr>
      <p:sp>
        <p:nvSpPr>
          <p:cNvPr id="291" name="Google Shape;291;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92"/>
        <p:cNvGrpSpPr/>
        <p:nvPr/>
      </p:nvGrpSpPr>
      <p:grpSpPr>
        <a:xfrm>
          <a:off x="0" y="0"/>
          <a:ext cx="0" cy="0"/>
          <a:chOff x="0" y="0"/>
          <a:chExt cx="0" cy="0"/>
        </a:xfrm>
      </p:grpSpPr>
      <p:sp>
        <p:nvSpPr>
          <p:cNvPr id="293" name="Google Shape;293;p72"/>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94" name="Google Shape;294;p72"/>
          <p:cNvPicPr preferRelativeResize="0"/>
          <p:nvPr/>
        </p:nvPicPr>
        <p:blipFill rotWithShape="1">
          <a:blip r:embed="rId2">
            <a:alphaModFix/>
          </a:blip>
          <a:srcRect t="2630" r="3899" b="3381"/>
          <a:stretch/>
        </p:blipFill>
        <p:spPr>
          <a:xfrm>
            <a:off x="1165963" y="0"/>
            <a:ext cx="7978037" cy="51435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95"/>
        <p:cNvGrpSpPr/>
        <p:nvPr/>
      </p:nvGrpSpPr>
      <p:grpSpPr>
        <a:xfrm>
          <a:off x="0" y="0"/>
          <a:ext cx="0" cy="0"/>
          <a:chOff x="0" y="0"/>
          <a:chExt cx="0" cy="0"/>
        </a:xfrm>
      </p:grpSpPr>
      <p:sp>
        <p:nvSpPr>
          <p:cNvPr id="296" name="Google Shape;296;p73"/>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p73"/>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8" name="Google Shape;298;p73"/>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99"/>
        <p:cNvGrpSpPr/>
        <p:nvPr/>
      </p:nvGrpSpPr>
      <p:grpSpPr>
        <a:xfrm>
          <a:off x="0" y="0"/>
          <a:ext cx="0" cy="0"/>
          <a:chOff x="0" y="0"/>
          <a:chExt cx="0" cy="0"/>
        </a:xfrm>
      </p:grpSpPr>
      <p:sp>
        <p:nvSpPr>
          <p:cNvPr id="300" name="Google Shape;300;p7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1" name="Google Shape;301;p74"/>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02" name="Google Shape;302;p7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3" name="Google Shape;303;p74"/>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04" name="Google Shape;304;p7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5" name="Google Shape;305;p7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06"/>
        <p:cNvGrpSpPr/>
        <p:nvPr/>
      </p:nvGrpSpPr>
      <p:grpSpPr>
        <a:xfrm>
          <a:off x="0" y="0"/>
          <a:ext cx="0" cy="0"/>
          <a:chOff x="0" y="0"/>
          <a:chExt cx="0" cy="0"/>
        </a:xfrm>
      </p:grpSpPr>
      <p:sp>
        <p:nvSpPr>
          <p:cNvPr id="307" name="Google Shape;307;p7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8" name="Google Shape;308;p75"/>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09" name="Google Shape;309;p75"/>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10" name="Google Shape;310;p75"/>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1" name="Google Shape;311;p75"/>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12" name="Google Shape;312;p7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13"/>
        <p:cNvGrpSpPr/>
        <p:nvPr/>
      </p:nvGrpSpPr>
      <p:grpSpPr>
        <a:xfrm>
          <a:off x="0" y="0"/>
          <a:ext cx="0" cy="0"/>
          <a:chOff x="0" y="0"/>
          <a:chExt cx="0" cy="0"/>
        </a:xfrm>
      </p:grpSpPr>
      <p:pic>
        <p:nvPicPr>
          <p:cNvPr id="314" name="Google Shape;314;p76"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15" name="Google Shape;315;p76"/>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6" name="Google Shape;316;p76"/>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17" name="Google Shape;317;p7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18"/>
        <p:cNvGrpSpPr/>
        <p:nvPr/>
      </p:nvGrpSpPr>
      <p:grpSpPr>
        <a:xfrm>
          <a:off x="0" y="0"/>
          <a:ext cx="0" cy="0"/>
          <a:chOff x="0" y="0"/>
          <a:chExt cx="0" cy="0"/>
        </a:xfrm>
      </p:grpSpPr>
      <p:pic>
        <p:nvPicPr>
          <p:cNvPr id="319" name="Google Shape;319;p77"/>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20" name="Google Shape;320;p7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21" name="Google Shape;321;p7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2" name="Google Shape;322;p77"/>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23" name="Google Shape;323;p77"/>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24" name="Google Shape;324;p7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325"/>
        <p:cNvGrpSpPr/>
        <p:nvPr/>
      </p:nvGrpSpPr>
      <p:grpSpPr>
        <a:xfrm>
          <a:off x="0" y="0"/>
          <a:ext cx="0" cy="0"/>
          <a:chOff x="0" y="0"/>
          <a:chExt cx="0" cy="0"/>
        </a:xfrm>
      </p:grpSpPr>
      <p:sp>
        <p:nvSpPr>
          <p:cNvPr id="326" name="Google Shape;326;p78"/>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7" name="Google Shape;327;p7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8" name="Google Shape;328;p7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9" name="Google Shape;329;p78"/>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30" name="Google Shape;330;p78"/>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1"/>
        <p:cNvGrpSpPr/>
        <p:nvPr/>
      </p:nvGrpSpPr>
      <p:grpSpPr>
        <a:xfrm>
          <a:off x="0" y="0"/>
          <a:ext cx="0" cy="0"/>
          <a:chOff x="0" y="0"/>
          <a:chExt cx="0" cy="0"/>
        </a:xfrm>
      </p:grpSpPr>
      <p:sp>
        <p:nvSpPr>
          <p:cNvPr id="332" name="Google Shape;332;p7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3" name="Google Shape;333;p79"/>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79"/>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79"/>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6" name="Google Shape;336;p79"/>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37" name="Google Shape;337;p7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0"/>
        <p:cNvGrpSpPr/>
        <p:nvPr/>
      </p:nvGrpSpPr>
      <p:grpSpPr>
        <a:xfrm>
          <a:off x="0" y="0"/>
          <a:ext cx="0" cy="0"/>
          <a:chOff x="0" y="0"/>
          <a:chExt cx="0" cy="0"/>
        </a:xfrm>
      </p:grpSpPr>
      <p:sp>
        <p:nvSpPr>
          <p:cNvPr id="31" name="Google Shape;31;p12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 name="Google Shape;32;p123"/>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3" name="Google Shape;33;p12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4" name="Google Shape;34;p123"/>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 name="Google Shape;35;p12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6" name="Google Shape;36;p12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338"/>
        <p:cNvGrpSpPr/>
        <p:nvPr/>
      </p:nvGrpSpPr>
      <p:grpSpPr>
        <a:xfrm>
          <a:off x="0" y="0"/>
          <a:ext cx="0" cy="0"/>
          <a:chOff x="0" y="0"/>
          <a:chExt cx="0" cy="0"/>
        </a:xfrm>
      </p:grpSpPr>
      <p:sp>
        <p:nvSpPr>
          <p:cNvPr id="339" name="Google Shape;339;p80"/>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40" name="Google Shape;340;p80"/>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1"/>
        <p:cNvGrpSpPr/>
        <p:nvPr/>
      </p:nvGrpSpPr>
      <p:grpSpPr>
        <a:xfrm>
          <a:off x="0" y="0"/>
          <a:ext cx="0" cy="0"/>
          <a:chOff x="0" y="0"/>
          <a:chExt cx="0" cy="0"/>
        </a:xfrm>
      </p:grpSpPr>
      <p:sp>
        <p:nvSpPr>
          <p:cNvPr id="342" name="Google Shape;342;p81"/>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43" name="Google Shape;343;p81"/>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44" name="Google Shape;344;p8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345"/>
        <p:cNvGrpSpPr/>
        <p:nvPr/>
      </p:nvGrpSpPr>
      <p:grpSpPr>
        <a:xfrm>
          <a:off x="0" y="0"/>
          <a:ext cx="0" cy="0"/>
          <a:chOff x="0" y="0"/>
          <a:chExt cx="0" cy="0"/>
        </a:xfrm>
      </p:grpSpPr>
      <p:sp>
        <p:nvSpPr>
          <p:cNvPr id="346" name="Google Shape;346;p82"/>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347" name="Google Shape;347;p82"/>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48" name="Google Shape;348;p82"/>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7"/>
        <p:cNvGrpSpPr/>
        <p:nvPr/>
      </p:nvGrpSpPr>
      <p:grpSpPr>
        <a:xfrm>
          <a:off x="0" y="0"/>
          <a:ext cx="0" cy="0"/>
          <a:chOff x="0" y="0"/>
          <a:chExt cx="0" cy="0"/>
        </a:xfrm>
      </p:grpSpPr>
      <p:sp>
        <p:nvSpPr>
          <p:cNvPr id="38" name="Google Shape;38;p12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9" name="Google Shape;39;p124"/>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0" name="Google Shape;40;p124"/>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1" name="Google Shape;41;p124"/>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2" name="Google Shape;42;p124"/>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3" name="Google Shape;43;p12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4"/>
        <p:cNvGrpSpPr/>
        <p:nvPr/>
      </p:nvGrpSpPr>
      <p:grpSpPr>
        <a:xfrm>
          <a:off x="0" y="0"/>
          <a:ext cx="0" cy="0"/>
          <a:chOff x="0" y="0"/>
          <a:chExt cx="0" cy="0"/>
        </a:xfrm>
      </p:grpSpPr>
      <p:pic>
        <p:nvPicPr>
          <p:cNvPr id="45" name="Google Shape;45;p125"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6" name="Google Shape;46;p125"/>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7" name="Google Shape;47;p125"/>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48" name="Google Shape;48;p12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Mobiliteit">
  <p:cSld name="Title - Mobiliteit">
    <p:spTree>
      <p:nvGrpSpPr>
        <p:cNvPr id="1" name="Shape 49"/>
        <p:cNvGrpSpPr/>
        <p:nvPr/>
      </p:nvGrpSpPr>
      <p:grpSpPr>
        <a:xfrm>
          <a:off x="0" y="0"/>
          <a:ext cx="0" cy="0"/>
          <a:chOff x="0" y="0"/>
          <a:chExt cx="0" cy="0"/>
        </a:xfrm>
      </p:grpSpPr>
      <p:pic>
        <p:nvPicPr>
          <p:cNvPr id="50" name="Google Shape;50;p126"/>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1" name="Google Shape;51;p12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2" name="Google Shape;52;p12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3" name="Google Shape;53;p126"/>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4" name="Google Shape;54;p126"/>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55" name="Google Shape;55;p12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4.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4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43"/>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43"/>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4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4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95" name="Google Shape;95;p4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96" name="Google Shape;96;p4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4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4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80" name="Google Shape;180;p48"/>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81" name="Google Shape;181;p48"/>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2" name="Google Shape;182;p48"/>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3" name="Google Shape;183;p48"/>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p:cNvGrpSpPr/>
        <p:nvPr/>
      </p:nvGrpSpPr>
      <p:grpSpPr>
        <a:xfrm>
          <a:off x="0" y="0"/>
          <a:ext cx="0" cy="0"/>
          <a:chOff x="0" y="0"/>
          <a:chExt cx="0" cy="0"/>
        </a:xfrm>
      </p:grpSpPr>
      <p:sp>
        <p:nvSpPr>
          <p:cNvPr id="275" name="Google Shape;275;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76" name="Google Shape;276;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77" name="Google Shape;277;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8" name="Google Shape;278;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9" name="Google Shape;279;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1.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5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51.xml"/><Relationship Id="rId5" Type="http://schemas.openxmlformats.org/officeDocument/2006/relationships/image" Target="../media/image52.png"/><Relationship Id="rId4" Type="http://schemas.openxmlformats.org/officeDocument/2006/relationships/hyperlink" Target="https://data.vlaanderen.be/doc/applicatieprofiel/contactvoorkeuren/#Documen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49.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49.xml"/><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4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hyperlink" Target="mailto:laurens.vercauteren@pwc.com" TargetMode="External"/><Relationship Id="rId2" Type="http://schemas.openxmlformats.org/officeDocument/2006/relationships/notesSlide" Target="../notesSlides/notesSlide51.xml"/><Relationship Id="rId1" Type="http://schemas.openxmlformats.org/officeDocument/2006/relationships/slideLayout" Target="../slideLayouts/slideLayout33.xml"/><Relationship Id="rId6" Type="http://schemas.openxmlformats.org/officeDocument/2006/relationships/hyperlink" Target="https://github.com/Informatievlaanderen/OSLOthema-consent" TargetMode="External"/><Relationship Id="rId5" Type="http://schemas.openxmlformats.org/officeDocument/2006/relationships/image" Target="../media/image75.png"/><Relationship Id="rId4" Type="http://schemas.openxmlformats.org/officeDocument/2006/relationships/hyperlink" Target="mailto:michael.geamanu@pwc.co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overheid.vlaanderen.be/opleiding/oslo-trapeze?_cldee=a2V2aW4uaGFsZXlkdEB2bGFhbmRlcmVuLmJl&amp;recipientid=contact-6ce4a8517dd3e811a972000d3ab98582-989da9acbb4241e4829946d2e8a0e828&amp;esid=a14015bf-09d4-eb11-bacc-000d3adccc13" TargetMode="External"/><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hyperlink" Target="https://app.mural.co/t/beadvtc7549/m/beadvtc7549/1637147210499/f01f867891584f4f61d96e7a445b15496e21dcca?sender=u91199267117038c13b019919"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353" name="Google Shape;353;p1"/>
          <p:cNvGrpSpPr/>
          <p:nvPr/>
        </p:nvGrpSpPr>
        <p:grpSpPr>
          <a:xfrm>
            <a:off x="-177800" y="-135466"/>
            <a:ext cx="5401982" cy="5427134"/>
            <a:chOff x="0" y="0"/>
            <a:chExt cx="8134350" cy="6858001"/>
          </a:xfrm>
        </p:grpSpPr>
        <p:sp>
          <p:nvSpPr>
            <p:cNvPr id="354" name="Google Shape;354;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FFFFFF"/>
                </a:solidFill>
                <a:latin typeface="Arial"/>
                <a:ea typeface="Arial"/>
                <a:cs typeface="Arial"/>
                <a:sym typeface="Arial"/>
              </a:endParaRPr>
            </a:p>
          </p:txBody>
        </p:sp>
        <p:sp>
          <p:nvSpPr>
            <p:cNvPr id="355" name="Google Shape;355;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FFFFFF"/>
                </a:solidFill>
                <a:latin typeface="Arial"/>
                <a:ea typeface="Arial"/>
                <a:cs typeface="Arial"/>
                <a:sym typeface="Arial"/>
              </a:endParaRPr>
            </a:p>
          </p:txBody>
        </p:sp>
      </p:grpSp>
      <p:sp>
        <p:nvSpPr>
          <p:cNvPr id="356" name="Google Shape;356;p1"/>
          <p:cNvSpPr txBox="1"/>
          <p:nvPr/>
        </p:nvSpPr>
        <p:spPr>
          <a:xfrm>
            <a:off x="453295" y="1844195"/>
            <a:ext cx="5203500" cy="1390200"/>
          </a:xfrm>
          <a:prstGeom prst="rect">
            <a:avLst/>
          </a:prstGeom>
          <a:noFill/>
          <a:ln>
            <a:noFill/>
          </a:ln>
        </p:spPr>
        <p:txBody>
          <a:bodyPr spcFirstLastPara="1" wrap="square" lIns="91425" tIns="45700" rIns="91425" bIns="45700" anchor="b" anchorCtr="0">
            <a:noAutofit/>
          </a:bodyPr>
          <a:lstStyle/>
          <a:p>
            <a:pPr marL="0" marR="0" lvl="0" indent="0" algn="l" rtl="0">
              <a:lnSpc>
                <a:spcPct val="158343"/>
              </a:lnSpc>
              <a:spcBef>
                <a:spcPts val="0"/>
              </a:spcBef>
              <a:spcAft>
                <a:spcPts val="0"/>
              </a:spcAft>
              <a:buClr>
                <a:srgbClr val="000000"/>
              </a:buClr>
              <a:buSzPts val="3200"/>
              <a:buFont typeface="Arial"/>
              <a:buNone/>
            </a:pPr>
            <a:r>
              <a:rPr lang="nl-BE" sz="3200" b="0" i="0" u="none" strike="noStrike" cap="none">
                <a:solidFill>
                  <a:srgbClr val="373636"/>
                </a:solidFill>
                <a:latin typeface="Arial"/>
                <a:ea typeface="Arial"/>
                <a:cs typeface="Arial"/>
                <a:sym typeface="Arial"/>
              </a:rPr>
              <a:t>OSLO Core Consent</a:t>
            </a:r>
            <a:endParaRPr sz="1400" b="0" i="0" u="none" strike="noStrike" cap="none">
              <a:solidFill>
                <a:srgbClr val="000000"/>
              </a:solidFill>
              <a:latin typeface="Arial"/>
              <a:ea typeface="Arial"/>
              <a:cs typeface="Arial"/>
              <a:sym typeface="Arial"/>
            </a:endParaRPr>
          </a:p>
        </p:txBody>
      </p:sp>
      <p:sp>
        <p:nvSpPr>
          <p:cNvPr id="357" name="Google Shape;357;p1"/>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58" name="Google Shape;358;p1"/>
          <p:cNvSpPr txBox="1"/>
          <p:nvPr/>
        </p:nvSpPr>
        <p:spPr>
          <a:xfrm>
            <a:off x="499135" y="46867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Digitaal Vlaanderen</a:t>
            </a:r>
            <a:endParaRPr sz="1400" b="0" i="0" u="none" strike="noStrike" cap="none">
              <a:solidFill>
                <a:srgbClr val="000000"/>
              </a:solidFill>
              <a:latin typeface="Arial"/>
              <a:ea typeface="Arial"/>
              <a:cs typeface="Arial"/>
              <a:sym typeface="Arial"/>
            </a:endParaRPr>
          </a:p>
        </p:txBody>
      </p:sp>
      <p:pic>
        <p:nvPicPr>
          <p:cNvPr id="359" name="Google Shape;359;p1"/>
          <p:cNvPicPr preferRelativeResize="0"/>
          <p:nvPr/>
        </p:nvPicPr>
        <p:blipFill rotWithShape="1">
          <a:blip r:embed="rId3">
            <a:alphaModFix/>
          </a:blip>
          <a:srcRect l="5325"/>
          <a:stretch/>
        </p:blipFill>
        <p:spPr>
          <a:xfrm>
            <a:off x="499135" y="273306"/>
            <a:ext cx="1828550" cy="734475"/>
          </a:xfrm>
          <a:prstGeom prst="rect">
            <a:avLst/>
          </a:prstGeom>
          <a:noFill/>
          <a:ln>
            <a:noFill/>
          </a:ln>
        </p:spPr>
      </p:pic>
      <p:sp>
        <p:nvSpPr>
          <p:cNvPr id="360" name="Google Shape;360;p1"/>
          <p:cNvSpPr txBox="1"/>
          <p:nvPr/>
        </p:nvSpPr>
        <p:spPr>
          <a:xfrm>
            <a:off x="499135" y="4396905"/>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Virtual Workshop - Microsoft Teams</a:t>
            </a:r>
            <a:endParaRPr sz="1400" b="0" i="0" u="none" strike="noStrike" cap="none">
              <a:solidFill>
                <a:srgbClr val="000000"/>
              </a:solidFill>
              <a:latin typeface="Arial"/>
              <a:ea typeface="Arial"/>
              <a:cs typeface="Arial"/>
              <a:sym typeface="Arial"/>
            </a:endParaRPr>
          </a:p>
        </p:txBody>
      </p:sp>
      <p:sp>
        <p:nvSpPr>
          <p:cNvPr id="361" name="Google Shape;361;p1"/>
          <p:cNvSpPr txBox="1"/>
          <p:nvPr/>
        </p:nvSpPr>
        <p:spPr>
          <a:xfrm>
            <a:off x="440611" y="3253472"/>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nl-BE" sz="1550" b="1" i="0" u="none" strike="noStrike" cap="none">
                <a:solidFill>
                  <a:srgbClr val="000000"/>
                </a:solidFill>
                <a:latin typeface="Arial"/>
                <a:ea typeface="Arial"/>
                <a:cs typeface="Arial"/>
                <a:sym typeface="Arial"/>
              </a:rPr>
              <a:t>Welcome! We will start at 1:05pm.</a:t>
            </a:r>
            <a:br>
              <a:rPr lang="nl-BE" sz="1550" b="1" i="0" u="none" strike="noStrike" cap="none">
                <a:solidFill>
                  <a:srgbClr val="000000"/>
                </a:solidFill>
                <a:latin typeface="Arial"/>
                <a:ea typeface="Arial"/>
                <a:cs typeface="Arial"/>
                <a:sym typeface="Arial"/>
              </a:rPr>
            </a:br>
            <a:endParaRPr sz="155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Thursday 18th November 2021</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Summary of the previous workshop</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466" name="Google Shape;466;p1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7" name="Google Shape;467;p12"/>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0"/>
          <p:cNvSpPr txBox="1"/>
          <p:nvPr/>
        </p:nvSpPr>
        <p:spPr>
          <a:xfrm>
            <a:off x="628650" y="273850"/>
            <a:ext cx="708569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2400" b="1" i="0" u="none" strike="noStrike" cap="none">
                <a:solidFill>
                  <a:srgbClr val="000000"/>
                </a:solidFill>
                <a:latin typeface="Arial"/>
                <a:ea typeface="Arial"/>
                <a:cs typeface="Arial"/>
                <a:sym typeface="Arial"/>
              </a:rPr>
              <a:t>What did we do in the previous workshop?</a:t>
            </a:r>
            <a:endParaRPr sz="2400" b="1" i="0" u="none" strike="noStrike" cap="none">
              <a:solidFill>
                <a:srgbClr val="000000"/>
              </a:solidFill>
              <a:latin typeface="Arial"/>
              <a:ea typeface="Arial"/>
              <a:cs typeface="Arial"/>
              <a:sym typeface="Arial"/>
            </a:endParaRPr>
          </a:p>
        </p:txBody>
      </p:sp>
      <p:pic>
        <p:nvPicPr>
          <p:cNvPr id="473" name="Google Shape;473;p10"/>
          <p:cNvPicPr preferRelativeResize="0"/>
          <p:nvPr/>
        </p:nvPicPr>
        <p:blipFill rotWithShape="1">
          <a:blip r:embed="rId3">
            <a:alphaModFix/>
          </a:blip>
          <a:srcRect/>
          <a:stretch/>
        </p:blipFill>
        <p:spPr>
          <a:xfrm>
            <a:off x="1860200" y="1473573"/>
            <a:ext cx="662201" cy="654125"/>
          </a:xfrm>
          <a:prstGeom prst="rect">
            <a:avLst/>
          </a:prstGeom>
          <a:noFill/>
          <a:ln>
            <a:noFill/>
          </a:ln>
        </p:spPr>
      </p:pic>
      <p:sp>
        <p:nvSpPr>
          <p:cNvPr id="474" name="Google Shape;474;p10"/>
          <p:cNvSpPr txBox="1"/>
          <p:nvPr/>
        </p:nvSpPr>
        <p:spPr>
          <a:xfrm>
            <a:off x="494425" y="2601523"/>
            <a:ext cx="2954100" cy="861900"/>
          </a:xfrm>
          <a:prstGeom prst="rect">
            <a:avLst/>
          </a:prstGeom>
          <a:noFill/>
          <a:ln>
            <a:noFill/>
          </a:ln>
        </p:spPr>
        <p:txBody>
          <a:bodyPr spcFirstLastPara="1" wrap="square" lIns="91425" tIns="91425" rIns="91425" bIns="91425" anchor="t" anchorCtr="0">
            <a:spAutoFit/>
          </a:bodyPr>
          <a:lstStyle/>
          <a:p>
            <a:pPr marL="330200" marR="0" lvl="0" indent="-171450" algn="l" rtl="0">
              <a:lnSpc>
                <a:spcPct val="100000"/>
              </a:lnSpc>
              <a:spcBef>
                <a:spcPts val="0"/>
              </a:spcBef>
              <a:spcAft>
                <a:spcPts val="0"/>
              </a:spcAft>
              <a:buClr>
                <a:srgbClr val="000000"/>
              </a:buClr>
              <a:buSzPts val="1100"/>
              <a:buFont typeface="Arial"/>
              <a:buChar char="•"/>
            </a:pPr>
            <a:r>
              <a:rPr lang="nl-BE" sz="1100"/>
              <a:t>Give consent to salary data for a mortgage loan</a:t>
            </a:r>
            <a:endParaRPr sz="1100"/>
          </a:p>
          <a:p>
            <a:pPr marL="330200" marR="0" lvl="0" indent="-171450" algn="l" rtl="0">
              <a:lnSpc>
                <a:spcPct val="100000"/>
              </a:lnSpc>
              <a:spcBef>
                <a:spcPts val="0"/>
              </a:spcBef>
              <a:spcAft>
                <a:spcPts val="0"/>
              </a:spcAft>
              <a:buSzPts val="1100"/>
              <a:buChar char="•"/>
            </a:pPr>
            <a:r>
              <a:rPr lang="nl-BE" sz="1100"/>
              <a:t>Give consent to blood group info in case of a medical emergency</a:t>
            </a:r>
            <a:endParaRPr sz="1100"/>
          </a:p>
        </p:txBody>
      </p:sp>
      <p:sp>
        <p:nvSpPr>
          <p:cNvPr id="475" name="Google Shape;475;p10"/>
          <p:cNvSpPr txBox="1"/>
          <p:nvPr/>
        </p:nvSpPr>
        <p:spPr>
          <a:xfrm>
            <a:off x="954741" y="2239123"/>
            <a:ext cx="2121072"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BE" sz="1200" b="1" i="0" u="none" strike="noStrike" cap="none">
                <a:solidFill>
                  <a:srgbClr val="000000"/>
                </a:solidFill>
                <a:latin typeface="Arial"/>
                <a:ea typeface="Arial"/>
                <a:cs typeface="Arial"/>
                <a:sym typeface="Arial"/>
              </a:rPr>
              <a:t>Discussion context model  via use cases</a:t>
            </a:r>
            <a:endParaRPr sz="1100" b="1" i="0" u="none" strike="noStrike" cap="none">
              <a:solidFill>
                <a:srgbClr val="434343"/>
              </a:solidFill>
              <a:latin typeface="Arial"/>
              <a:ea typeface="Arial"/>
              <a:cs typeface="Arial"/>
              <a:sym typeface="Arial"/>
            </a:endParaRPr>
          </a:p>
        </p:txBody>
      </p:sp>
      <p:pic>
        <p:nvPicPr>
          <p:cNvPr id="476" name="Google Shape;476;p10"/>
          <p:cNvPicPr preferRelativeResize="0"/>
          <p:nvPr/>
        </p:nvPicPr>
        <p:blipFill rotWithShape="1">
          <a:blip r:embed="rId4">
            <a:alphaModFix/>
          </a:blip>
          <a:srcRect/>
          <a:stretch/>
        </p:blipFill>
        <p:spPr>
          <a:xfrm>
            <a:off x="4562300" y="1473573"/>
            <a:ext cx="710654" cy="654125"/>
          </a:xfrm>
          <a:prstGeom prst="rect">
            <a:avLst/>
          </a:prstGeom>
          <a:noFill/>
          <a:ln>
            <a:noFill/>
          </a:ln>
        </p:spPr>
      </p:pic>
      <p:sp>
        <p:nvSpPr>
          <p:cNvPr id="477" name="Google Shape;477;p10"/>
          <p:cNvSpPr txBox="1"/>
          <p:nvPr/>
        </p:nvSpPr>
        <p:spPr>
          <a:xfrm>
            <a:off x="3935688" y="2235194"/>
            <a:ext cx="21933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BE" sz="1200" b="1" i="0" u="none" strike="noStrike" cap="none">
                <a:solidFill>
                  <a:srgbClr val="000000"/>
                </a:solidFill>
                <a:latin typeface="Arial"/>
                <a:ea typeface="Arial"/>
                <a:cs typeface="Arial"/>
                <a:sym typeface="Arial"/>
              </a:rPr>
              <a:t>Solving main issues from thematic workshop 1</a:t>
            </a:r>
            <a:endParaRPr sz="1200" b="1" i="0" u="none" strike="noStrike" cap="none">
              <a:solidFill>
                <a:srgbClr val="000000"/>
              </a:solidFill>
              <a:latin typeface="Arial"/>
              <a:ea typeface="Arial"/>
              <a:cs typeface="Arial"/>
              <a:sym typeface="Arial"/>
            </a:endParaRPr>
          </a:p>
        </p:txBody>
      </p:sp>
      <p:sp>
        <p:nvSpPr>
          <p:cNvPr id="478" name="Google Shape;478;p10"/>
          <p:cNvSpPr txBox="1"/>
          <p:nvPr/>
        </p:nvSpPr>
        <p:spPr>
          <a:xfrm>
            <a:off x="3439150" y="2601523"/>
            <a:ext cx="3020700" cy="1877700"/>
          </a:xfrm>
          <a:prstGeom prst="rect">
            <a:avLst/>
          </a:prstGeom>
          <a:noFill/>
          <a:ln>
            <a:noFill/>
          </a:ln>
        </p:spPr>
        <p:txBody>
          <a:bodyPr spcFirstLastPara="1" wrap="square" lIns="91425" tIns="91425" rIns="91425" bIns="91425" anchor="t" anchorCtr="0">
            <a:spAutoFit/>
          </a:bodyPr>
          <a:lstStyle/>
          <a:p>
            <a:pPr marL="330200" marR="0" lvl="0" indent="-171450" algn="l" rtl="0">
              <a:lnSpc>
                <a:spcPct val="100000"/>
              </a:lnSpc>
              <a:spcBef>
                <a:spcPts val="0"/>
              </a:spcBef>
              <a:spcAft>
                <a:spcPts val="0"/>
              </a:spcAft>
              <a:buClr>
                <a:srgbClr val="000000"/>
              </a:buClr>
              <a:buSzPts val="1100"/>
              <a:buFont typeface="Arial"/>
              <a:buChar char="•"/>
            </a:pPr>
            <a:r>
              <a:rPr lang="nl-BE" sz="1100"/>
              <a:t>Balance between simplicity and specificity of consents</a:t>
            </a:r>
            <a:endParaRPr sz="1100"/>
          </a:p>
          <a:p>
            <a:pPr marL="330200" marR="0" lvl="0" indent="-171450" algn="l" rtl="0">
              <a:lnSpc>
                <a:spcPct val="100000"/>
              </a:lnSpc>
              <a:spcBef>
                <a:spcPts val="0"/>
              </a:spcBef>
              <a:spcAft>
                <a:spcPts val="0"/>
              </a:spcAft>
              <a:buClr>
                <a:srgbClr val="000000"/>
              </a:buClr>
              <a:buSzPts val="1100"/>
              <a:buFont typeface="Arial"/>
              <a:buChar char="•"/>
            </a:pPr>
            <a:r>
              <a:rPr lang="nl-BE" sz="1100"/>
              <a:t>Relationship between data subject and data consumer versus purpose</a:t>
            </a:r>
            <a:endParaRPr sz="1100"/>
          </a:p>
          <a:p>
            <a:pPr marL="330200" marR="0" lvl="0" indent="-171450" algn="l" rtl="0">
              <a:lnSpc>
                <a:spcPct val="100000"/>
              </a:lnSpc>
              <a:spcBef>
                <a:spcPts val="0"/>
              </a:spcBef>
              <a:spcAft>
                <a:spcPts val="0"/>
              </a:spcAft>
              <a:buClr>
                <a:srgbClr val="000000"/>
              </a:buClr>
              <a:buSzPts val="1100"/>
              <a:buFont typeface="Arial"/>
              <a:buChar char="•"/>
            </a:pPr>
            <a:r>
              <a:rPr lang="nl-BE" sz="1100"/>
              <a:t>Contextual requirements for the Consent to be valid</a:t>
            </a:r>
            <a:endParaRPr sz="1100"/>
          </a:p>
          <a:p>
            <a:pPr marL="330200" marR="0" lvl="0" indent="-171450" algn="l" rtl="0">
              <a:lnSpc>
                <a:spcPct val="100000"/>
              </a:lnSpc>
              <a:spcBef>
                <a:spcPts val="0"/>
              </a:spcBef>
              <a:spcAft>
                <a:spcPts val="0"/>
              </a:spcAft>
              <a:buClr>
                <a:srgbClr val="000000"/>
              </a:buClr>
              <a:buSzPts val="1100"/>
              <a:buFont typeface="Arial"/>
              <a:buChar char="•"/>
            </a:pPr>
            <a:r>
              <a:rPr lang="nl-BE" sz="1100"/>
              <a:t>Consent given to Agents with the necessary credentials</a:t>
            </a:r>
            <a:endParaRPr sz="1100"/>
          </a:p>
          <a:p>
            <a:pPr marL="330200" marR="0" lvl="0" indent="-171450" algn="l" rtl="0">
              <a:lnSpc>
                <a:spcPct val="100000"/>
              </a:lnSpc>
              <a:spcBef>
                <a:spcPts val="0"/>
              </a:spcBef>
              <a:spcAft>
                <a:spcPts val="0"/>
              </a:spcAft>
              <a:buClr>
                <a:srgbClr val="000000"/>
              </a:buClr>
              <a:buSzPts val="1100"/>
              <a:buFont typeface="Arial"/>
              <a:buChar char="•"/>
            </a:pPr>
            <a:r>
              <a:rPr lang="nl-BE" sz="1100"/>
              <a:t>Expression of expiry conditions</a:t>
            </a:r>
            <a:endParaRPr sz="1100"/>
          </a:p>
          <a:p>
            <a:pPr marL="330200" marR="0" lvl="0" indent="-171450" algn="l" rtl="0">
              <a:lnSpc>
                <a:spcPct val="100000"/>
              </a:lnSpc>
              <a:spcBef>
                <a:spcPts val="0"/>
              </a:spcBef>
              <a:spcAft>
                <a:spcPts val="0"/>
              </a:spcAft>
              <a:buClr>
                <a:srgbClr val="000000"/>
              </a:buClr>
              <a:buSzPts val="1100"/>
              <a:buFont typeface="Arial"/>
              <a:buChar char="•"/>
            </a:pPr>
            <a:r>
              <a:rPr lang="nl-BE" sz="1100"/>
              <a:t>Identification of Agents</a:t>
            </a:r>
            <a:endParaRPr sz="1100"/>
          </a:p>
        </p:txBody>
      </p:sp>
      <p:cxnSp>
        <p:nvCxnSpPr>
          <p:cNvPr id="479" name="Google Shape;479;p10"/>
          <p:cNvCxnSpPr/>
          <p:nvPr/>
        </p:nvCxnSpPr>
        <p:spPr>
          <a:xfrm>
            <a:off x="3505750" y="2639325"/>
            <a:ext cx="0" cy="2146200"/>
          </a:xfrm>
          <a:prstGeom prst="straightConnector1">
            <a:avLst/>
          </a:prstGeom>
          <a:noFill/>
          <a:ln w="9525" cap="flat" cmpd="sng">
            <a:solidFill>
              <a:schemeClr val="dk2"/>
            </a:solidFill>
            <a:prstDash val="solid"/>
            <a:round/>
            <a:headEnd type="none" w="sm" len="sm"/>
            <a:tailEnd type="none" w="sm" len="sm"/>
          </a:ln>
        </p:spPr>
      </p:cxnSp>
      <p:cxnSp>
        <p:nvCxnSpPr>
          <p:cNvPr id="480" name="Google Shape;480;p10"/>
          <p:cNvCxnSpPr/>
          <p:nvPr/>
        </p:nvCxnSpPr>
        <p:spPr>
          <a:xfrm>
            <a:off x="6459850" y="2639325"/>
            <a:ext cx="0" cy="2146200"/>
          </a:xfrm>
          <a:prstGeom prst="straightConnector1">
            <a:avLst/>
          </a:prstGeom>
          <a:noFill/>
          <a:ln w="9525" cap="flat" cmpd="sng">
            <a:solidFill>
              <a:schemeClr val="dk2"/>
            </a:solidFill>
            <a:prstDash val="solid"/>
            <a:round/>
            <a:headEnd type="none" w="sm" len="sm"/>
            <a:tailEnd type="none" w="sm" len="sm"/>
          </a:ln>
        </p:spPr>
      </p:cxnSp>
      <p:sp>
        <p:nvSpPr>
          <p:cNvPr id="481" name="Google Shape;481;p10"/>
          <p:cNvSpPr txBox="1"/>
          <p:nvPr/>
        </p:nvSpPr>
        <p:spPr>
          <a:xfrm>
            <a:off x="6889788" y="2239123"/>
            <a:ext cx="18834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BE" sz="1200" b="1" i="0" u="none" strike="noStrike" cap="none">
                <a:solidFill>
                  <a:srgbClr val="000000"/>
                </a:solidFill>
                <a:latin typeface="Arial"/>
                <a:ea typeface="Arial"/>
                <a:cs typeface="Arial"/>
                <a:sym typeface="Arial"/>
              </a:rPr>
              <a:t>Brainstorm session</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grpSp>
        <p:nvGrpSpPr>
          <p:cNvPr id="482" name="Google Shape;482;p10"/>
          <p:cNvGrpSpPr/>
          <p:nvPr/>
        </p:nvGrpSpPr>
        <p:grpSpPr>
          <a:xfrm>
            <a:off x="7559025" y="1513999"/>
            <a:ext cx="457151" cy="457157"/>
            <a:chOff x="3808500" y="3627147"/>
            <a:chExt cx="457151" cy="457157"/>
          </a:xfrm>
        </p:grpSpPr>
        <p:sp>
          <p:nvSpPr>
            <p:cNvPr id="483" name="Google Shape;483;p10"/>
            <p:cNvSpPr/>
            <p:nvPr/>
          </p:nvSpPr>
          <p:spPr>
            <a:xfrm>
              <a:off x="3808500" y="3627147"/>
              <a:ext cx="457151" cy="457157"/>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4" name="Google Shape;484;p10"/>
            <p:cNvSpPr/>
            <p:nvPr/>
          </p:nvSpPr>
          <p:spPr>
            <a:xfrm>
              <a:off x="3909366" y="3775560"/>
              <a:ext cx="116050" cy="115914"/>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5" name="Google Shape;485;p10"/>
            <p:cNvSpPr/>
            <p:nvPr/>
          </p:nvSpPr>
          <p:spPr>
            <a:xfrm>
              <a:off x="4021077" y="3728978"/>
              <a:ext cx="86766" cy="8612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486" name="Google Shape;486;p10"/>
          <p:cNvPicPr preferRelativeResize="0"/>
          <p:nvPr/>
        </p:nvPicPr>
        <p:blipFill>
          <a:blip r:embed="rId5">
            <a:alphaModFix/>
          </a:blip>
          <a:stretch>
            <a:fillRect/>
          </a:stretch>
        </p:blipFill>
        <p:spPr>
          <a:xfrm>
            <a:off x="6597925" y="2639323"/>
            <a:ext cx="2379350" cy="22534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11"/>
          <p:cNvPicPr preferRelativeResize="0"/>
          <p:nvPr/>
        </p:nvPicPr>
        <p:blipFill>
          <a:blip r:embed="rId3">
            <a:alphaModFix/>
          </a:blip>
          <a:stretch>
            <a:fillRect/>
          </a:stretch>
        </p:blipFill>
        <p:spPr>
          <a:xfrm>
            <a:off x="844150" y="1611600"/>
            <a:ext cx="7455700" cy="2789125"/>
          </a:xfrm>
          <a:prstGeom prst="rect">
            <a:avLst/>
          </a:prstGeom>
          <a:noFill/>
          <a:ln>
            <a:noFill/>
          </a:ln>
        </p:spPr>
      </p:pic>
      <p:sp>
        <p:nvSpPr>
          <p:cNvPr id="492" name="Google Shape;492;p11"/>
          <p:cNvSpPr txBox="1">
            <a:spLocks noGrp="1"/>
          </p:cNvSpPr>
          <p:nvPr>
            <p:ph type="title"/>
          </p:nvPr>
        </p:nvSpPr>
        <p:spPr>
          <a:xfrm>
            <a:off x="457800" y="210556"/>
            <a:ext cx="7889564"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Key takeaways from workshop 2</a:t>
            </a:r>
            <a:endParaRPr sz="2100" b="1">
              <a:latin typeface="Arial"/>
              <a:ea typeface="Arial"/>
              <a:cs typeface="Arial"/>
              <a:sym typeface="Arial"/>
            </a:endParaRPr>
          </a:p>
        </p:txBody>
      </p:sp>
      <p:sp>
        <p:nvSpPr>
          <p:cNvPr id="493" name="Google Shape;493;p11"/>
          <p:cNvSpPr txBox="1"/>
          <p:nvPr/>
        </p:nvSpPr>
        <p:spPr>
          <a:xfrm>
            <a:off x="844150" y="971350"/>
            <a:ext cx="7455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sz="1200"/>
              <a:t>The 2nd thematic workshop mainly focused on the issues identified during the previous workshops. Hence, how we agreed to handle these issues can be used as the basis to formulate the key takeaways of the workshop.</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1025405d28f_0_0"/>
          <p:cNvSpPr txBox="1">
            <a:spLocks noGrp="1"/>
          </p:cNvSpPr>
          <p:nvPr>
            <p:ph type="title"/>
          </p:nvPr>
        </p:nvSpPr>
        <p:spPr>
          <a:xfrm>
            <a:off x="457800" y="210556"/>
            <a:ext cx="7889700"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Issue nr. 1: Identification of Agents</a:t>
            </a:r>
            <a:endParaRPr sz="2100" b="1">
              <a:latin typeface="Arial"/>
              <a:ea typeface="Arial"/>
              <a:cs typeface="Arial"/>
              <a:sym typeface="Arial"/>
            </a:endParaRPr>
          </a:p>
        </p:txBody>
      </p:sp>
      <p:pic>
        <p:nvPicPr>
          <p:cNvPr id="499" name="Google Shape;499;g1025405d28f_0_0"/>
          <p:cNvPicPr preferRelativeResize="0"/>
          <p:nvPr/>
        </p:nvPicPr>
        <p:blipFill>
          <a:blip r:embed="rId3">
            <a:alphaModFix/>
          </a:blip>
          <a:stretch>
            <a:fillRect/>
          </a:stretch>
        </p:blipFill>
        <p:spPr>
          <a:xfrm>
            <a:off x="654150" y="776175"/>
            <a:ext cx="7497000" cy="3591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1025405d28f_0_6"/>
          <p:cNvSpPr txBox="1">
            <a:spLocks noGrp="1"/>
          </p:cNvSpPr>
          <p:nvPr>
            <p:ph type="title"/>
          </p:nvPr>
        </p:nvSpPr>
        <p:spPr>
          <a:xfrm>
            <a:off x="457800" y="210556"/>
            <a:ext cx="7889700"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Issue nr. 2: Expression of expiry conditions</a:t>
            </a:r>
            <a:endParaRPr sz="2100" b="1">
              <a:latin typeface="Arial"/>
              <a:ea typeface="Arial"/>
              <a:cs typeface="Arial"/>
              <a:sym typeface="Arial"/>
            </a:endParaRPr>
          </a:p>
        </p:txBody>
      </p:sp>
      <p:pic>
        <p:nvPicPr>
          <p:cNvPr id="505" name="Google Shape;505;g1025405d28f_0_6"/>
          <p:cNvPicPr preferRelativeResize="0"/>
          <p:nvPr/>
        </p:nvPicPr>
        <p:blipFill>
          <a:blip r:embed="rId3">
            <a:alphaModFix/>
          </a:blip>
          <a:stretch>
            <a:fillRect/>
          </a:stretch>
        </p:blipFill>
        <p:spPr>
          <a:xfrm>
            <a:off x="304800" y="1795706"/>
            <a:ext cx="8839201" cy="1552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025405d28f_0_13"/>
          <p:cNvSpPr txBox="1">
            <a:spLocks noGrp="1"/>
          </p:cNvSpPr>
          <p:nvPr>
            <p:ph type="title"/>
          </p:nvPr>
        </p:nvSpPr>
        <p:spPr>
          <a:xfrm>
            <a:off x="457800" y="210556"/>
            <a:ext cx="7889700"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Issue nr. 3: Consent given to Agents with the necessary credentials</a:t>
            </a:r>
            <a:endParaRPr sz="2100" b="1">
              <a:latin typeface="Arial"/>
              <a:ea typeface="Arial"/>
              <a:cs typeface="Arial"/>
              <a:sym typeface="Arial"/>
            </a:endParaRPr>
          </a:p>
        </p:txBody>
      </p:sp>
      <p:pic>
        <p:nvPicPr>
          <p:cNvPr id="511" name="Google Shape;511;g1025405d28f_0_13"/>
          <p:cNvPicPr preferRelativeResize="0"/>
          <p:nvPr/>
        </p:nvPicPr>
        <p:blipFill>
          <a:blip r:embed="rId3">
            <a:alphaModFix/>
          </a:blip>
          <a:stretch>
            <a:fillRect/>
          </a:stretch>
        </p:blipFill>
        <p:spPr>
          <a:xfrm>
            <a:off x="345275" y="1338269"/>
            <a:ext cx="8724900" cy="2466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1025405d28f_0_19"/>
          <p:cNvSpPr txBox="1">
            <a:spLocks noGrp="1"/>
          </p:cNvSpPr>
          <p:nvPr>
            <p:ph type="title"/>
          </p:nvPr>
        </p:nvSpPr>
        <p:spPr>
          <a:xfrm>
            <a:off x="457800" y="210556"/>
            <a:ext cx="7889700"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Issue nr. 4: Contextual requirements for the Consent to be valid</a:t>
            </a:r>
            <a:endParaRPr sz="2100" b="1">
              <a:latin typeface="Arial"/>
              <a:ea typeface="Arial"/>
              <a:cs typeface="Arial"/>
              <a:sym typeface="Arial"/>
            </a:endParaRPr>
          </a:p>
        </p:txBody>
      </p:sp>
      <p:pic>
        <p:nvPicPr>
          <p:cNvPr id="517" name="Google Shape;517;g1025405d28f_0_19"/>
          <p:cNvPicPr preferRelativeResize="0"/>
          <p:nvPr/>
        </p:nvPicPr>
        <p:blipFill>
          <a:blip r:embed="rId3">
            <a:alphaModFix/>
          </a:blip>
          <a:stretch>
            <a:fillRect/>
          </a:stretch>
        </p:blipFill>
        <p:spPr>
          <a:xfrm>
            <a:off x="447675" y="2095506"/>
            <a:ext cx="8696325" cy="95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1025405d28f_0_27"/>
          <p:cNvSpPr txBox="1">
            <a:spLocks noGrp="1"/>
          </p:cNvSpPr>
          <p:nvPr>
            <p:ph type="title"/>
          </p:nvPr>
        </p:nvSpPr>
        <p:spPr>
          <a:xfrm>
            <a:off x="457800" y="210556"/>
            <a:ext cx="7889700"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Issue nr. 5: Relationship between data subject and data consumer versus purpose</a:t>
            </a:r>
            <a:endParaRPr sz="2100" b="1">
              <a:latin typeface="Arial"/>
              <a:ea typeface="Arial"/>
              <a:cs typeface="Arial"/>
              <a:sym typeface="Arial"/>
            </a:endParaRPr>
          </a:p>
        </p:txBody>
      </p:sp>
      <p:pic>
        <p:nvPicPr>
          <p:cNvPr id="523" name="Google Shape;523;g1025405d28f_0_27"/>
          <p:cNvPicPr preferRelativeResize="0"/>
          <p:nvPr/>
        </p:nvPicPr>
        <p:blipFill>
          <a:blip r:embed="rId3">
            <a:alphaModFix/>
          </a:blip>
          <a:stretch>
            <a:fillRect/>
          </a:stretch>
        </p:blipFill>
        <p:spPr>
          <a:xfrm>
            <a:off x="457800" y="1657323"/>
            <a:ext cx="8567751" cy="228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1025405d28f_0_34"/>
          <p:cNvSpPr txBox="1">
            <a:spLocks noGrp="1"/>
          </p:cNvSpPr>
          <p:nvPr>
            <p:ph type="title"/>
          </p:nvPr>
        </p:nvSpPr>
        <p:spPr>
          <a:xfrm>
            <a:off x="457800" y="210556"/>
            <a:ext cx="7889700"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Issue nr. 6: Relationship between data subject and data consumer versus purpose</a:t>
            </a:r>
            <a:endParaRPr sz="2100" b="1">
              <a:latin typeface="Arial"/>
              <a:ea typeface="Arial"/>
              <a:cs typeface="Arial"/>
              <a:sym typeface="Arial"/>
            </a:endParaRPr>
          </a:p>
        </p:txBody>
      </p:sp>
      <p:pic>
        <p:nvPicPr>
          <p:cNvPr id="529" name="Google Shape;529;g1025405d28f_0_34"/>
          <p:cNvPicPr preferRelativeResize="0"/>
          <p:nvPr/>
        </p:nvPicPr>
        <p:blipFill>
          <a:blip r:embed="rId3">
            <a:alphaModFix/>
          </a:blip>
          <a:stretch>
            <a:fillRect/>
          </a:stretch>
        </p:blipFill>
        <p:spPr>
          <a:xfrm>
            <a:off x="366700" y="1300169"/>
            <a:ext cx="8648700" cy="2543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1025405d28f_0_43"/>
          <p:cNvSpPr txBox="1">
            <a:spLocks noGrp="1"/>
          </p:cNvSpPr>
          <p:nvPr>
            <p:ph type="title"/>
          </p:nvPr>
        </p:nvSpPr>
        <p:spPr>
          <a:xfrm>
            <a:off x="457800" y="210556"/>
            <a:ext cx="7889700"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Other takeaways of the previous workshop</a:t>
            </a:r>
            <a:endParaRPr sz="2100" b="1">
              <a:latin typeface="Arial"/>
              <a:ea typeface="Arial"/>
              <a:cs typeface="Arial"/>
              <a:sym typeface="Arial"/>
            </a:endParaRPr>
          </a:p>
        </p:txBody>
      </p:sp>
      <p:sp>
        <p:nvSpPr>
          <p:cNvPr id="535" name="Google Shape;535;g1025405d28f_0_43"/>
          <p:cNvSpPr txBox="1"/>
          <p:nvPr/>
        </p:nvSpPr>
        <p:spPr>
          <a:xfrm>
            <a:off x="550150" y="1463825"/>
            <a:ext cx="7797300" cy="2016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50000"/>
              </a:lnSpc>
              <a:spcBef>
                <a:spcPts val="0"/>
              </a:spcBef>
              <a:spcAft>
                <a:spcPts val="0"/>
              </a:spcAft>
              <a:buSzPts val="1400"/>
              <a:buFont typeface="Proxima Nova"/>
              <a:buAutoNum type="arabicPeriod"/>
            </a:pPr>
            <a:r>
              <a:rPr lang="nl-BE">
                <a:latin typeface="Proxima Nova"/>
                <a:ea typeface="Proxima Nova"/>
                <a:cs typeface="Proxima Nova"/>
                <a:sym typeface="Proxima Nova"/>
              </a:rPr>
              <a:t>The legal validity of the model needs to be checked. This is currently being followed up by PwC.</a:t>
            </a:r>
            <a:endParaRPr>
              <a:latin typeface="Proxima Nova"/>
              <a:ea typeface="Proxima Nova"/>
              <a:cs typeface="Proxima Nova"/>
              <a:sym typeface="Proxima Nova"/>
            </a:endParaRPr>
          </a:p>
          <a:p>
            <a:pPr marL="457200" marR="0" lvl="0" indent="-317500" algn="l" rtl="0">
              <a:lnSpc>
                <a:spcPct val="150000"/>
              </a:lnSpc>
              <a:spcBef>
                <a:spcPts val="0"/>
              </a:spcBef>
              <a:spcAft>
                <a:spcPts val="0"/>
              </a:spcAft>
              <a:buSzPts val="1400"/>
              <a:buFont typeface="Proxima Nova"/>
              <a:buAutoNum type="arabicPeriod"/>
            </a:pPr>
            <a:r>
              <a:rPr lang="nl-BE">
                <a:latin typeface="Proxima Nova"/>
                <a:ea typeface="Proxima Nova"/>
                <a:cs typeface="Proxima Nova"/>
                <a:sym typeface="Proxima Nova"/>
              </a:rPr>
              <a:t>It is good to keep a chain of consent to have an audit trail. Important here is to keep the most recent version of the consent as the first one in the chain.</a:t>
            </a:r>
            <a:endParaRPr>
              <a:latin typeface="Proxima Nova"/>
              <a:ea typeface="Proxima Nova"/>
              <a:cs typeface="Proxima Nova"/>
              <a:sym typeface="Proxima Nova"/>
            </a:endParaRPr>
          </a:p>
          <a:p>
            <a:pPr marL="457200" marR="0" lvl="0" indent="-317500" algn="l" rtl="0">
              <a:lnSpc>
                <a:spcPct val="150000"/>
              </a:lnSpc>
              <a:spcBef>
                <a:spcPts val="0"/>
              </a:spcBef>
              <a:spcAft>
                <a:spcPts val="0"/>
              </a:spcAft>
              <a:buSzPts val="1400"/>
              <a:buFont typeface="Proxima Nova"/>
              <a:buAutoNum type="arabicPeriod"/>
            </a:pPr>
            <a:r>
              <a:rPr lang="nl-BE">
                <a:latin typeface="Proxima Nova"/>
                <a:ea typeface="Proxima Nova"/>
                <a:cs typeface="Proxima Nova"/>
                <a:sym typeface="Proxima Nova"/>
              </a:rPr>
              <a:t>The DataSubject should be able to cancel a consent, while adjustments to a consent should be controlled carefully. This can be solved by the status of the consent.</a:t>
            </a:r>
            <a:endParaRPr>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
          <p:cNvSpPr/>
          <p:nvPr/>
        </p:nvSpPr>
        <p:spPr>
          <a:xfrm>
            <a:off x="2037100" y="1992838"/>
            <a:ext cx="1568700" cy="15687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2150975" y="1992838"/>
            <a:ext cx="1568700" cy="1568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8" name="Google Shape;368;p2"/>
          <p:cNvPicPr preferRelativeResize="0"/>
          <p:nvPr/>
        </p:nvPicPr>
        <p:blipFill rotWithShape="1">
          <a:blip r:embed="rId3">
            <a:alphaModFix/>
          </a:blip>
          <a:srcRect/>
          <a:stretch/>
        </p:blipFill>
        <p:spPr>
          <a:xfrm>
            <a:off x="2398063" y="2353798"/>
            <a:ext cx="846775" cy="846775"/>
          </a:xfrm>
          <a:prstGeom prst="rect">
            <a:avLst/>
          </a:prstGeom>
          <a:noFill/>
          <a:ln>
            <a:noFill/>
          </a:ln>
        </p:spPr>
      </p:pic>
      <p:sp>
        <p:nvSpPr>
          <p:cNvPr id="369" name="Google Shape;369;p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Purpose of today</a:t>
            </a:r>
            <a:endParaRPr sz="3200" b="1" i="0" u="none" strike="noStrike" cap="none">
              <a:solidFill>
                <a:srgbClr val="000000"/>
              </a:solidFill>
              <a:latin typeface="Arial"/>
              <a:ea typeface="Arial"/>
              <a:cs typeface="Arial"/>
              <a:sym typeface="Arial"/>
            </a:endParaRPr>
          </a:p>
        </p:txBody>
      </p:sp>
      <p:sp>
        <p:nvSpPr>
          <p:cNvPr id="370" name="Google Shape;370;p2"/>
          <p:cNvSpPr/>
          <p:nvPr/>
        </p:nvSpPr>
        <p:spPr>
          <a:xfrm>
            <a:off x="4361225" y="1976425"/>
            <a:ext cx="35589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chemeClr val="dk1"/>
                </a:solidFill>
                <a:latin typeface="Arial"/>
                <a:ea typeface="Arial"/>
                <a:cs typeface="Arial"/>
                <a:sym typeface="Arial"/>
              </a:rPr>
              <a:t>Summarise the second thematic workshop</a:t>
            </a:r>
            <a:endParaRPr sz="1100" b="0" i="0" u="none" strike="noStrike" cap="none">
              <a:solidFill>
                <a:srgbClr val="000000"/>
              </a:solidFill>
              <a:latin typeface="Arial"/>
              <a:ea typeface="Arial"/>
              <a:cs typeface="Arial"/>
              <a:sym typeface="Arial"/>
            </a:endParaRPr>
          </a:p>
        </p:txBody>
      </p:sp>
      <p:sp>
        <p:nvSpPr>
          <p:cNvPr id="371" name="Google Shape;371;p2"/>
          <p:cNvSpPr/>
          <p:nvPr/>
        </p:nvSpPr>
        <p:spPr>
          <a:xfrm>
            <a:off x="4361225" y="2618200"/>
            <a:ext cx="39942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chemeClr val="dk1"/>
                </a:solidFill>
                <a:latin typeface="Arial"/>
                <a:ea typeface="Arial"/>
                <a:cs typeface="Arial"/>
                <a:sym typeface="Arial"/>
              </a:rPr>
              <a:t>Present the new iteration of the data model (including</a:t>
            </a:r>
            <a:r>
              <a:rPr lang="nl-BE" sz="1100" b="1">
                <a:solidFill>
                  <a:schemeClr val="dk1"/>
                </a:solidFill>
              </a:rPr>
              <a:t> </a:t>
            </a:r>
            <a:r>
              <a:rPr lang="nl-BE" sz="1100" b="1" i="0" u="none" strike="noStrike" cap="none">
                <a:solidFill>
                  <a:schemeClr val="dk1"/>
                </a:solidFill>
                <a:latin typeface="Arial"/>
                <a:ea typeface="Arial"/>
                <a:cs typeface="Arial"/>
                <a:sym typeface="Arial"/>
              </a:rPr>
              <a:t>attributes)</a:t>
            </a:r>
            <a:endParaRPr sz="1100" b="0" i="0" u="none" strike="noStrike" cap="none">
              <a:solidFill>
                <a:srgbClr val="000000"/>
              </a:solidFill>
              <a:latin typeface="Arial"/>
              <a:ea typeface="Arial"/>
              <a:cs typeface="Arial"/>
              <a:sym typeface="Arial"/>
            </a:endParaRPr>
          </a:p>
        </p:txBody>
      </p:sp>
      <p:sp>
        <p:nvSpPr>
          <p:cNvPr id="372" name="Google Shape;372;p2"/>
          <p:cNvSpPr/>
          <p:nvPr/>
        </p:nvSpPr>
        <p:spPr>
          <a:xfrm>
            <a:off x="3770375" y="1886805"/>
            <a:ext cx="457199" cy="451340"/>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3" name="Google Shape;373;p2"/>
          <p:cNvSpPr/>
          <p:nvPr/>
        </p:nvSpPr>
        <p:spPr>
          <a:xfrm>
            <a:off x="3846573" y="1933697"/>
            <a:ext cx="181710" cy="316523"/>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4" name="Google Shape;374;p2"/>
          <p:cNvSpPr/>
          <p:nvPr/>
        </p:nvSpPr>
        <p:spPr>
          <a:xfrm>
            <a:off x="3963804" y="1974730"/>
            <a:ext cx="181710" cy="316521"/>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 name="Google Shape;375;p2"/>
          <p:cNvSpPr/>
          <p:nvPr/>
        </p:nvSpPr>
        <p:spPr>
          <a:xfrm>
            <a:off x="3770375" y="254569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grpSp>
        <p:nvGrpSpPr>
          <p:cNvPr id="376" name="Google Shape;376;p2"/>
          <p:cNvGrpSpPr/>
          <p:nvPr/>
        </p:nvGrpSpPr>
        <p:grpSpPr>
          <a:xfrm>
            <a:off x="3766241" y="3169799"/>
            <a:ext cx="457156" cy="457204"/>
            <a:chOff x="5035550" y="3784600"/>
            <a:chExt cx="422276" cy="420688"/>
          </a:xfrm>
        </p:grpSpPr>
        <p:sp>
          <p:nvSpPr>
            <p:cNvPr id="377" name="Google Shape;377;p2"/>
            <p:cNvSpPr/>
            <p:nvPr/>
          </p:nvSpPr>
          <p:spPr>
            <a:xfrm>
              <a:off x="5035550" y="3784600"/>
              <a:ext cx="422275" cy="420688"/>
            </a:xfrm>
            <a:custGeom>
              <a:avLst/>
              <a:gdLst/>
              <a:ahLst/>
              <a:cxnLst/>
              <a:rect l="l" t="t" r="r" b="b"/>
              <a:pathLst>
                <a:path w="192" h="192" extrusionOk="0">
                  <a:moveTo>
                    <a:pt x="184" y="184"/>
                  </a:moveTo>
                  <a:cubicBezTo>
                    <a:pt x="158" y="184"/>
                    <a:pt x="158" y="184"/>
                    <a:pt x="158" y="184"/>
                  </a:cubicBezTo>
                  <a:cubicBezTo>
                    <a:pt x="154" y="152"/>
                    <a:pt x="154" y="152"/>
                    <a:pt x="154" y="152"/>
                  </a:cubicBezTo>
                  <a:cubicBezTo>
                    <a:pt x="152" y="144"/>
                    <a:pt x="145" y="137"/>
                    <a:pt x="137" y="134"/>
                  </a:cubicBezTo>
                  <a:cubicBezTo>
                    <a:pt x="112" y="126"/>
                    <a:pt x="112" y="126"/>
                    <a:pt x="112" y="126"/>
                  </a:cubicBezTo>
                  <a:cubicBezTo>
                    <a:pt x="109" y="125"/>
                    <a:pt x="106" y="126"/>
                    <a:pt x="103" y="128"/>
                  </a:cubicBezTo>
                  <a:cubicBezTo>
                    <a:pt x="102" y="130"/>
                    <a:pt x="102" y="130"/>
                    <a:pt x="102" y="130"/>
                  </a:cubicBezTo>
                  <a:cubicBezTo>
                    <a:pt x="100" y="132"/>
                    <a:pt x="98" y="133"/>
                    <a:pt x="96" y="133"/>
                  </a:cubicBezTo>
                  <a:cubicBezTo>
                    <a:pt x="93" y="133"/>
                    <a:pt x="91" y="132"/>
                    <a:pt x="89" y="130"/>
                  </a:cubicBezTo>
                  <a:cubicBezTo>
                    <a:pt x="88" y="128"/>
                    <a:pt x="88" y="128"/>
                    <a:pt x="88" y="128"/>
                  </a:cubicBezTo>
                  <a:cubicBezTo>
                    <a:pt x="85" y="126"/>
                    <a:pt x="82" y="125"/>
                    <a:pt x="79" y="126"/>
                  </a:cubicBezTo>
                  <a:cubicBezTo>
                    <a:pt x="69" y="129"/>
                    <a:pt x="69" y="129"/>
                    <a:pt x="69" y="129"/>
                  </a:cubicBezTo>
                  <a:cubicBezTo>
                    <a:pt x="67" y="114"/>
                    <a:pt x="67" y="114"/>
                    <a:pt x="67" y="114"/>
                  </a:cubicBezTo>
                  <a:cubicBezTo>
                    <a:pt x="67" y="113"/>
                    <a:pt x="67" y="113"/>
                    <a:pt x="67" y="113"/>
                  </a:cubicBezTo>
                  <a:cubicBezTo>
                    <a:pt x="65" y="108"/>
                    <a:pt x="61" y="103"/>
                    <a:pt x="55" y="101"/>
                  </a:cubicBezTo>
                  <a:cubicBezTo>
                    <a:pt x="40" y="96"/>
                    <a:pt x="40" y="96"/>
                    <a:pt x="40" y="96"/>
                  </a:cubicBezTo>
                  <a:cubicBezTo>
                    <a:pt x="38" y="95"/>
                    <a:pt x="35" y="96"/>
                    <a:pt x="34" y="98"/>
                  </a:cubicBezTo>
                  <a:cubicBezTo>
                    <a:pt x="32" y="99"/>
                    <a:pt x="32" y="99"/>
                    <a:pt x="32" y="99"/>
                  </a:cubicBezTo>
                  <a:cubicBezTo>
                    <a:pt x="32" y="100"/>
                    <a:pt x="31" y="100"/>
                    <a:pt x="30" y="100"/>
                  </a:cubicBezTo>
                  <a:cubicBezTo>
                    <a:pt x="29" y="100"/>
                    <a:pt x="28" y="100"/>
                    <a:pt x="27" y="99"/>
                  </a:cubicBezTo>
                  <a:cubicBezTo>
                    <a:pt x="26" y="98"/>
                    <a:pt x="26" y="98"/>
                    <a:pt x="26" y="98"/>
                  </a:cubicBezTo>
                  <a:cubicBezTo>
                    <a:pt x="24" y="96"/>
                    <a:pt x="21" y="95"/>
                    <a:pt x="19" y="96"/>
                  </a:cubicBezTo>
                  <a:cubicBezTo>
                    <a:pt x="7" y="100"/>
                    <a:pt x="7" y="100"/>
                    <a:pt x="7" y="100"/>
                  </a:cubicBezTo>
                  <a:cubicBezTo>
                    <a:pt x="7" y="8"/>
                    <a:pt x="7" y="8"/>
                    <a:pt x="7" y="8"/>
                  </a:cubicBezTo>
                  <a:cubicBezTo>
                    <a:pt x="81" y="8"/>
                    <a:pt x="81" y="8"/>
                    <a:pt x="81" y="8"/>
                  </a:cubicBezTo>
                  <a:cubicBezTo>
                    <a:pt x="81" y="0"/>
                    <a:pt x="81" y="0"/>
                    <a:pt x="81" y="0"/>
                  </a:cubicBezTo>
                  <a:cubicBezTo>
                    <a:pt x="0" y="0"/>
                    <a:pt x="0" y="0"/>
                    <a:pt x="0" y="0"/>
                  </a:cubicBezTo>
                  <a:cubicBezTo>
                    <a:pt x="0" y="192"/>
                    <a:pt x="0" y="192"/>
                    <a:pt x="0" y="192"/>
                  </a:cubicBezTo>
                  <a:cubicBezTo>
                    <a:pt x="40" y="192"/>
                    <a:pt x="40" y="192"/>
                    <a:pt x="40" y="192"/>
                  </a:cubicBezTo>
                  <a:cubicBezTo>
                    <a:pt x="44" y="155"/>
                    <a:pt x="44" y="155"/>
                    <a:pt x="44" y="155"/>
                  </a:cubicBezTo>
                  <a:cubicBezTo>
                    <a:pt x="46" y="149"/>
                    <a:pt x="51" y="144"/>
                    <a:pt x="57" y="142"/>
                  </a:cubicBezTo>
                  <a:cubicBezTo>
                    <a:pt x="81" y="134"/>
                    <a:pt x="81" y="134"/>
                    <a:pt x="81" y="134"/>
                  </a:cubicBezTo>
                  <a:cubicBezTo>
                    <a:pt x="82" y="134"/>
                    <a:pt x="82" y="134"/>
                    <a:pt x="82" y="134"/>
                  </a:cubicBezTo>
                  <a:cubicBezTo>
                    <a:pt x="82" y="134"/>
                    <a:pt x="82" y="134"/>
                    <a:pt x="82" y="134"/>
                  </a:cubicBezTo>
                  <a:cubicBezTo>
                    <a:pt x="84" y="136"/>
                    <a:pt x="84" y="136"/>
                    <a:pt x="84" y="136"/>
                  </a:cubicBezTo>
                  <a:cubicBezTo>
                    <a:pt x="87" y="139"/>
                    <a:pt x="91" y="141"/>
                    <a:pt x="96" y="141"/>
                  </a:cubicBezTo>
                  <a:cubicBezTo>
                    <a:pt x="100" y="141"/>
                    <a:pt x="104" y="139"/>
                    <a:pt x="107" y="136"/>
                  </a:cubicBezTo>
                  <a:cubicBezTo>
                    <a:pt x="109" y="134"/>
                    <a:pt x="109" y="134"/>
                    <a:pt x="109" y="134"/>
                  </a:cubicBezTo>
                  <a:cubicBezTo>
                    <a:pt x="109" y="134"/>
                    <a:pt x="109" y="134"/>
                    <a:pt x="109" y="134"/>
                  </a:cubicBezTo>
                  <a:cubicBezTo>
                    <a:pt x="109" y="134"/>
                    <a:pt x="109" y="134"/>
                    <a:pt x="109" y="134"/>
                  </a:cubicBezTo>
                  <a:cubicBezTo>
                    <a:pt x="134" y="142"/>
                    <a:pt x="134" y="142"/>
                    <a:pt x="134" y="142"/>
                  </a:cubicBezTo>
                  <a:cubicBezTo>
                    <a:pt x="140" y="144"/>
                    <a:pt x="145" y="149"/>
                    <a:pt x="146" y="154"/>
                  </a:cubicBezTo>
                  <a:cubicBezTo>
                    <a:pt x="151" y="192"/>
                    <a:pt x="151" y="192"/>
                    <a:pt x="151" y="192"/>
                  </a:cubicBezTo>
                  <a:cubicBezTo>
                    <a:pt x="192" y="192"/>
                    <a:pt x="192" y="192"/>
                    <a:pt x="192" y="192"/>
                  </a:cubicBezTo>
                  <a:cubicBezTo>
                    <a:pt x="192" y="88"/>
                    <a:pt x="192" y="88"/>
                    <a:pt x="192" y="88"/>
                  </a:cubicBezTo>
                  <a:cubicBezTo>
                    <a:pt x="184" y="88"/>
                    <a:pt x="184" y="88"/>
                    <a:pt x="184" y="88"/>
                  </a:cubicBezTo>
                  <a:lnTo>
                    <a:pt x="184" y="184"/>
                  </a:lnTo>
                  <a:close/>
                  <a:moveTo>
                    <a:pt x="33" y="184"/>
                  </a:moveTo>
                  <a:cubicBezTo>
                    <a:pt x="7" y="184"/>
                    <a:pt x="7" y="184"/>
                    <a:pt x="7" y="184"/>
                  </a:cubicBezTo>
                  <a:cubicBezTo>
                    <a:pt x="7" y="109"/>
                    <a:pt x="7" y="109"/>
                    <a:pt x="7" y="109"/>
                  </a:cubicBezTo>
                  <a:cubicBezTo>
                    <a:pt x="21" y="104"/>
                    <a:pt x="21" y="104"/>
                    <a:pt x="21" y="104"/>
                  </a:cubicBezTo>
                  <a:cubicBezTo>
                    <a:pt x="21" y="105"/>
                    <a:pt x="21" y="105"/>
                    <a:pt x="21" y="105"/>
                  </a:cubicBezTo>
                  <a:cubicBezTo>
                    <a:pt x="24" y="107"/>
                    <a:pt x="27" y="108"/>
                    <a:pt x="30" y="108"/>
                  </a:cubicBezTo>
                  <a:cubicBezTo>
                    <a:pt x="33" y="108"/>
                    <a:pt x="36" y="107"/>
                    <a:pt x="38" y="105"/>
                  </a:cubicBezTo>
                  <a:cubicBezTo>
                    <a:pt x="39" y="104"/>
                    <a:pt x="39" y="104"/>
                    <a:pt x="39" y="104"/>
                  </a:cubicBezTo>
                  <a:cubicBezTo>
                    <a:pt x="53" y="109"/>
                    <a:pt x="53" y="109"/>
                    <a:pt x="53" y="109"/>
                  </a:cubicBezTo>
                  <a:cubicBezTo>
                    <a:pt x="56" y="110"/>
                    <a:pt x="58" y="112"/>
                    <a:pt x="59" y="115"/>
                  </a:cubicBezTo>
                  <a:cubicBezTo>
                    <a:pt x="61" y="132"/>
                    <a:pt x="61" y="132"/>
                    <a:pt x="61" y="132"/>
                  </a:cubicBezTo>
                  <a:cubicBezTo>
                    <a:pt x="54" y="134"/>
                    <a:pt x="54" y="134"/>
                    <a:pt x="54" y="134"/>
                  </a:cubicBezTo>
                  <a:cubicBezTo>
                    <a:pt x="46" y="137"/>
                    <a:pt x="39" y="144"/>
                    <a:pt x="37" y="153"/>
                  </a:cubicBezTo>
                  <a:lnTo>
                    <a:pt x="33" y="18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78" name="Google Shape;378;p2"/>
            <p:cNvSpPr/>
            <p:nvPr/>
          </p:nvSpPr>
          <p:spPr>
            <a:xfrm>
              <a:off x="5195888" y="3919538"/>
              <a:ext cx="98425" cy="134938"/>
            </a:xfrm>
            <a:custGeom>
              <a:avLst/>
              <a:gdLst/>
              <a:ahLst/>
              <a:cxnLst/>
              <a:rect l="l" t="t" r="r" b="b"/>
              <a:pathLst>
                <a:path w="45" h="61" extrusionOk="0">
                  <a:moveTo>
                    <a:pt x="23" y="0"/>
                  </a:moveTo>
                  <a:cubicBezTo>
                    <a:pt x="10" y="0"/>
                    <a:pt x="0" y="11"/>
                    <a:pt x="0" y="25"/>
                  </a:cubicBezTo>
                  <a:cubicBezTo>
                    <a:pt x="0" y="38"/>
                    <a:pt x="3" y="48"/>
                    <a:pt x="8" y="53"/>
                  </a:cubicBezTo>
                  <a:cubicBezTo>
                    <a:pt x="12" y="58"/>
                    <a:pt x="16" y="61"/>
                    <a:pt x="23" y="61"/>
                  </a:cubicBezTo>
                  <a:cubicBezTo>
                    <a:pt x="30" y="61"/>
                    <a:pt x="34" y="57"/>
                    <a:pt x="38" y="53"/>
                  </a:cubicBezTo>
                  <a:cubicBezTo>
                    <a:pt x="43" y="48"/>
                    <a:pt x="45" y="38"/>
                    <a:pt x="45" y="25"/>
                  </a:cubicBezTo>
                  <a:cubicBezTo>
                    <a:pt x="45" y="11"/>
                    <a:pt x="35" y="0"/>
                    <a:pt x="23" y="0"/>
                  </a:cubicBezTo>
                  <a:close/>
                  <a:moveTo>
                    <a:pt x="23" y="54"/>
                  </a:moveTo>
                  <a:cubicBezTo>
                    <a:pt x="20" y="54"/>
                    <a:pt x="18" y="52"/>
                    <a:pt x="14" y="48"/>
                  </a:cubicBezTo>
                  <a:cubicBezTo>
                    <a:pt x="10" y="44"/>
                    <a:pt x="8" y="36"/>
                    <a:pt x="8" y="25"/>
                  </a:cubicBezTo>
                  <a:cubicBezTo>
                    <a:pt x="8" y="15"/>
                    <a:pt x="15" y="8"/>
                    <a:pt x="23" y="8"/>
                  </a:cubicBezTo>
                  <a:cubicBezTo>
                    <a:pt x="31" y="8"/>
                    <a:pt x="37" y="15"/>
                    <a:pt x="37" y="25"/>
                  </a:cubicBezTo>
                  <a:cubicBezTo>
                    <a:pt x="37" y="35"/>
                    <a:pt x="35" y="44"/>
                    <a:pt x="32" y="48"/>
                  </a:cubicBezTo>
                  <a:cubicBezTo>
                    <a:pt x="28" y="52"/>
                    <a:pt x="26" y="54"/>
                    <a:pt x="23" y="5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79" name="Google Shape;379;p2"/>
            <p:cNvSpPr/>
            <p:nvPr/>
          </p:nvSpPr>
          <p:spPr>
            <a:xfrm>
              <a:off x="5068888" y="3898900"/>
              <a:ext cx="65088" cy="88900"/>
            </a:xfrm>
            <a:custGeom>
              <a:avLst/>
              <a:gdLst/>
              <a:ahLst/>
              <a:cxnLst/>
              <a:rect l="l" t="t" r="r" b="b"/>
              <a:pathLst>
                <a:path w="30" h="41" extrusionOk="0">
                  <a:moveTo>
                    <a:pt x="0" y="17"/>
                  </a:moveTo>
                  <a:cubicBezTo>
                    <a:pt x="0" y="25"/>
                    <a:pt x="1" y="31"/>
                    <a:pt x="5" y="35"/>
                  </a:cubicBezTo>
                  <a:cubicBezTo>
                    <a:pt x="7" y="38"/>
                    <a:pt x="10" y="41"/>
                    <a:pt x="15" y="41"/>
                  </a:cubicBezTo>
                  <a:cubicBezTo>
                    <a:pt x="20" y="41"/>
                    <a:pt x="23" y="38"/>
                    <a:pt x="25" y="35"/>
                  </a:cubicBezTo>
                  <a:cubicBezTo>
                    <a:pt x="29" y="31"/>
                    <a:pt x="30" y="25"/>
                    <a:pt x="30" y="17"/>
                  </a:cubicBezTo>
                  <a:cubicBezTo>
                    <a:pt x="30" y="7"/>
                    <a:pt x="24" y="0"/>
                    <a:pt x="15" y="0"/>
                  </a:cubicBezTo>
                  <a:cubicBezTo>
                    <a:pt x="6" y="0"/>
                    <a:pt x="0" y="7"/>
                    <a:pt x="0" y="17"/>
                  </a:cubicBezTo>
                  <a:close/>
                  <a:moveTo>
                    <a:pt x="15" y="33"/>
                  </a:moveTo>
                  <a:cubicBezTo>
                    <a:pt x="14" y="33"/>
                    <a:pt x="13" y="33"/>
                    <a:pt x="11" y="30"/>
                  </a:cubicBezTo>
                  <a:cubicBezTo>
                    <a:pt x="9" y="28"/>
                    <a:pt x="8" y="23"/>
                    <a:pt x="8" y="17"/>
                  </a:cubicBezTo>
                  <a:cubicBezTo>
                    <a:pt x="8" y="12"/>
                    <a:pt x="11" y="8"/>
                    <a:pt x="15" y="8"/>
                  </a:cubicBezTo>
                  <a:cubicBezTo>
                    <a:pt x="19" y="8"/>
                    <a:pt x="23" y="12"/>
                    <a:pt x="23" y="17"/>
                  </a:cubicBezTo>
                  <a:cubicBezTo>
                    <a:pt x="23" y="23"/>
                    <a:pt x="21" y="27"/>
                    <a:pt x="20" y="30"/>
                  </a:cubicBezTo>
                  <a:cubicBezTo>
                    <a:pt x="17" y="33"/>
                    <a:pt x="16" y="33"/>
                    <a:pt x="15"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80" name="Google Shape;380;p2"/>
            <p:cNvSpPr/>
            <p:nvPr/>
          </p:nvSpPr>
          <p:spPr>
            <a:xfrm>
              <a:off x="5237163" y="3784600"/>
              <a:ext cx="220663" cy="242888"/>
            </a:xfrm>
            <a:custGeom>
              <a:avLst/>
              <a:gdLst/>
              <a:ahLst/>
              <a:cxnLst/>
              <a:rect l="l" t="t" r="r" b="b"/>
              <a:pathLst>
                <a:path w="139" h="153" extrusionOk="0">
                  <a:moveTo>
                    <a:pt x="0" y="0"/>
                  </a:moveTo>
                  <a:lnTo>
                    <a:pt x="0" y="74"/>
                  </a:lnTo>
                  <a:lnTo>
                    <a:pt x="10" y="74"/>
                  </a:lnTo>
                  <a:lnTo>
                    <a:pt x="10" y="9"/>
                  </a:lnTo>
                  <a:lnTo>
                    <a:pt x="128" y="9"/>
                  </a:lnTo>
                  <a:lnTo>
                    <a:pt x="128" y="98"/>
                  </a:lnTo>
                  <a:lnTo>
                    <a:pt x="108" y="98"/>
                  </a:lnTo>
                  <a:lnTo>
                    <a:pt x="78" y="130"/>
                  </a:lnTo>
                  <a:lnTo>
                    <a:pt x="78" y="98"/>
                  </a:lnTo>
                  <a:lnTo>
                    <a:pt x="49" y="98"/>
                  </a:lnTo>
                  <a:lnTo>
                    <a:pt x="49" y="109"/>
                  </a:lnTo>
                  <a:lnTo>
                    <a:pt x="67" y="109"/>
                  </a:lnTo>
                  <a:lnTo>
                    <a:pt x="67" y="153"/>
                  </a:lnTo>
                  <a:lnTo>
                    <a:pt x="112" y="109"/>
                  </a:lnTo>
                  <a:lnTo>
                    <a:pt x="139" y="109"/>
                  </a:lnTo>
                  <a:lnTo>
                    <a:pt x="139" y="0"/>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81" name="Google Shape;381;p2"/>
            <p:cNvSpPr/>
            <p:nvPr/>
          </p:nvSpPr>
          <p:spPr>
            <a:xfrm>
              <a:off x="5294313" y="3843338"/>
              <a:ext cx="103200" cy="17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82" name="Google Shape;382;p2"/>
            <p:cNvSpPr/>
            <p:nvPr/>
          </p:nvSpPr>
          <p:spPr>
            <a:xfrm>
              <a:off x="5294313" y="3879850"/>
              <a:ext cx="103200" cy="15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383" name="Google Shape;383;p2"/>
          <p:cNvSpPr txBox="1"/>
          <p:nvPr/>
        </p:nvSpPr>
        <p:spPr>
          <a:xfrm>
            <a:off x="4363040" y="3211161"/>
            <a:ext cx="4254900" cy="35391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chemeClr val="dk1"/>
                </a:solidFill>
                <a:latin typeface="Arial"/>
                <a:ea typeface="Arial"/>
                <a:cs typeface="Arial"/>
                <a:sym typeface="Arial"/>
              </a:rPr>
              <a:t>Further elaborate the use cases</a:t>
            </a:r>
            <a:endParaRPr sz="1100" b="1" i="0" u="none" strike="noStrike" cap="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i="0" u="none" strike="noStrike" cap="none">
                <a:solidFill>
                  <a:schemeClr val="dk1"/>
                </a:solidFill>
                <a:latin typeface="Arial"/>
                <a:ea typeface="Arial"/>
                <a:cs typeface="Arial"/>
                <a:sym typeface="Arial"/>
              </a:rPr>
              <a:t>What</a:t>
            </a:r>
            <a:r>
              <a:rPr lang="nl-BE" sz="3200" b="1" i="0" u="none" strike="noStrike" cap="none">
                <a:solidFill>
                  <a:srgbClr val="000000"/>
                </a:solidFill>
                <a:latin typeface="Arial"/>
                <a:ea typeface="Arial"/>
                <a:cs typeface="Arial"/>
                <a:sym typeface="Arial"/>
              </a:rPr>
              <a:t> </a:t>
            </a:r>
            <a:r>
              <a:rPr lang="nl-BE" sz="2400" b="1" i="0" u="none" strike="noStrike" cap="none">
                <a:solidFill>
                  <a:schemeClr val="dk1"/>
                </a:solidFill>
                <a:latin typeface="Arial"/>
                <a:ea typeface="Arial"/>
                <a:cs typeface="Arial"/>
                <a:sym typeface="Arial"/>
              </a:rPr>
              <a:t>does the planning look like?</a:t>
            </a: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nl-BE" sz="2500" b="1" i="1" u="none" strike="noStrike" cap="none">
                <a:solidFill>
                  <a:schemeClr val="dk1"/>
                </a:solidFill>
                <a:latin typeface="Arial"/>
                <a:ea typeface="Arial"/>
                <a:cs typeface="Arial"/>
                <a:sym typeface="Arial"/>
              </a:rPr>
              <a:t>OSLO-traject</a:t>
            </a:r>
            <a:endParaRPr sz="2500" b="1" i="1" u="none" strike="noStrike" cap="none">
              <a:solidFill>
                <a:schemeClr val="dk1"/>
              </a:solidFill>
              <a:latin typeface="Arial"/>
              <a:ea typeface="Arial"/>
              <a:cs typeface="Arial"/>
              <a:sym typeface="Arial"/>
            </a:endParaRPr>
          </a:p>
        </p:txBody>
      </p:sp>
      <p:sp>
        <p:nvSpPr>
          <p:cNvPr id="541" name="Google Shape;541;p14"/>
          <p:cNvSpPr/>
          <p:nvPr/>
        </p:nvSpPr>
        <p:spPr>
          <a:xfrm>
            <a:off x="849830" y="3400678"/>
            <a:ext cx="1271400" cy="323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2" name="Google Shape;542;p14"/>
          <p:cNvSpPr txBox="1"/>
          <p:nvPr/>
        </p:nvSpPr>
        <p:spPr>
          <a:xfrm>
            <a:off x="745175" y="1385625"/>
            <a:ext cx="7483800" cy="644762"/>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Start date: 19th of August 2021</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Duration: 8 months</a:t>
            </a:r>
            <a:endParaRPr sz="1300" b="0" i="0" u="none" strike="noStrike" cap="none">
              <a:solidFill>
                <a:srgbClr val="000000"/>
              </a:solidFill>
              <a:latin typeface="Arial"/>
              <a:ea typeface="Arial"/>
              <a:cs typeface="Arial"/>
              <a:sym typeface="Arial"/>
            </a:endParaRPr>
          </a:p>
        </p:txBody>
      </p:sp>
      <p:grpSp>
        <p:nvGrpSpPr>
          <p:cNvPr id="543" name="Google Shape;543;p14"/>
          <p:cNvGrpSpPr/>
          <p:nvPr/>
        </p:nvGrpSpPr>
        <p:grpSpPr>
          <a:xfrm>
            <a:off x="7668772" y="2295491"/>
            <a:ext cx="1474927" cy="1530490"/>
            <a:chOff x="3048000" y="2295578"/>
            <a:chExt cx="1524000" cy="2847953"/>
          </a:xfrm>
        </p:grpSpPr>
        <p:grpSp>
          <p:nvGrpSpPr>
            <p:cNvPr id="544" name="Google Shape;544;p14"/>
            <p:cNvGrpSpPr/>
            <p:nvPr/>
          </p:nvGrpSpPr>
          <p:grpSpPr>
            <a:xfrm>
              <a:off x="3048000" y="2295578"/>
              <a:ext cx="1524000" cy="2847953"/>
              <a:chOff x="0" y="2295575"/>
              <a:chExt cx="1524000" cy="2837455"/>
            </a:xfrm>
          </p:grpSpPr>
          <p:sp>
            <p:nvSpPr>
              <p:cNvPr id="545" name="Google Shape;545;p14"/>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4"/>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7" name="Google Shape;547;p14"/>
            <p:cNvSpPr txBox="1"/>
            <p:nvPr/>
          </p:nvSpPr>
          <p:spPr>
            <a:xfrm>
              <a:off x="3224550" y="3050050"/>
              <a:ext cx="1313905" cy="67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rgbClr val="5E5E5E"/>
                  </a:solidFill>
                  <a:latin typeface="Roboto"/>
                  <a:ea typeface="Roboto"/>
                  <a:cs typeface="Roboto"/>
                  <a:sym typeface="Roboto"/>
                </a:rPr>
                <a:t>Implementation of the draft specifications</a:t>
              </a:r>
              <a:endParaRPr sz="1100" b="1" i="0" u="none" strike="noStrike" cap="none">
                <a:solidFill>
                  <a:srgbClr val="5E5E5E"/>
                </a:solidFill>
                <a:latin typeface="Roboto"/>
                <a:ea typeface="Roboto"/>
                <a:cs typeface="Roboto"/>
                <a:sym typeface="Roboto"/>
              </a:endParaRPr>
            </a:p>
          </p:txBody>
        </p:sp>
        <p:sp>
          <p:nvSpPr>
            <p:cNvPr id="548" name="Google Shape;548;p14"/>
            <p:cNvSpPr txBox="1"/>
            <p:nvPr/>
          </p:nvSpPr>
          <p:spPr>
            <a:xfrm>
              <a:off x="3183956" y="2299315"/>
              <a:ext cx="1354500" cy="26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000"/>
                <a:buFont typeface="Arial"/>
                <a:buNone/>
              </a:pPr>
              <a:r>
                <a:rPr lang="nl-BE" sz="1000" b="0" i="0" u="none" strike="noStrike" cap="none">
                  <a:solidFill>
                    <a:srgbClr val="5E5E5E"/>
                  </a:solidFill>
                  <a:latin typeface="Roboto"/>
                  <a:ea typeface="Roboto"/>
                  <a:cs typeface="Roboto"/>
                  <a:sym typeface="Roboto"/>
                </a:rPr>
                <a:t>January - March</a:t>
              </a:r>
              <a:endParaRPr sz="1400" b="0" i="0" u="none" strike="noStrike" cap="none">
                <a:solidFill>
                  <a:srgbClr val="000000"/>
                </a:solidFill>
                <a:latin typeface="Arial"/>
                <a:ea typeface="Arial"/>
                <a:cs typeface="Arial"/>
                <a:sym typeface="Arial"/>
              </a:endParaRPr>
            </a:p>
          </p:txBody>
        </p:sp>
      </p:grpSp>
      <p:grpSp>
        <p:nvGrpSpPr>
          <p:cNvPr id="549" name="Google Shape;549;p14"/>
          <p:cNvGrpSpPr/>
          <p:nvPr/>
        </p:nvGrpSpPr>
        <p:grpSpPr>
          <a:xfrm>
            <a:off x="6193871" y="2295490"/>
            <a:ext cx="1507425" cy="1530492"/>
            <a:chOff x="3048000" y="2295575"/>
            <a:chExt cx="1557579" cy="2847956"/>
          </a:xfrm>
        </p:grpSpPr>
        <p:grpSp>
          <p:nvGrpSpPr>
            <p:cNvPr id="550" name="Google Shape;550;p14"/>
            <p:cNvGrpSpPr/>
            <p:nvPr/>
          </p:nvGrpSpPr>
          <p:grpSpPr>
            <a:xfrm>
              <a:off x="3048000" y="2295578"/>
              <a:ext cx="1524000" cy="2847953"/>
              <a:chOff x="0" y="2295575"/>
              <a:chExt cx="1524000" cy="2837455"/>
            </a:xfrm>
          </p:grpSpPr>
          <p:sp>
            <p:nvSpPr>
              <p:cNvPr id="551" name="Google Shape;551;p14"/>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4"/>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53" name="Google Shape;553;p14"/>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554" name="Google Shape;554;p14"/>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rgbClr val="5E5E5E"/>
                  </a:solidFill>
                  <a:latin typeface="Roboto"/>
                  <a:ea typeface="Roboto"/>
                  <a:cs typeface="Roboto"/>
                  <a:sym typeface="Roboto"/>
                </a:rPr>
                <a:t>Thematic workshop 4</a:t>
              </a:r>
              <a:endParaRPr sz="1100" b="1" i="0" u="none" strike="noStrike" cap="none">
                <a:solidFill>
                  <a:srgbClr val="5E5E5E"/>
                </a:solidFill>
                <a:latin typeface="Roboto"/>
                <a:ea typeface="Roboto"/>
                <a:cs typeface="Roboto"/>
                <a:sym typeface="Roboto"/>
              </a:endParaRPr>
            </a:p>
          </p:txBody>
        </p:sp>
        <p:sp>
          <p:nvSpPr>
            <p:cNvPr id="555" name="Google Shape;555;p14"/>
            <p:cNvSpPr txBox="1"/>
            <p:nvPr/>
          </p:nvSpPr>
          <p:spPr>
            <a:xfrm>
              <a:off x="3224550" y="2299313"/>
              <a:ext cx="1381029" cy="26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000"/>
                <a:buFont typeface="Arial"/>
                <a:buNone/>
              </a:pPr>
              <a:r>
                <a:rPr lang="nl-BE" sz="1000" b="0" i="0" u="none" strike="noStrike" cap="none">
                  <a:solidFill>
                    <a:srgbClr val="5E5E5E"/>
                  </a:solidFill>
                  <a:latin typeface="Roboto"/>
                  <a:ea typeface="Roboto"/>
                  <a:cs typeface="Roboto"/>
                  <a:sym typeface="Roboto"/>
                </a:rPr>
                <a:t>16th of December</a:t>
              </a:r>
              <a:endParaRPr sz="1000" b="0" i="0" u="none" strike="noStrike" cap="none">
                <a:solidFill>
                  <a:srgbClr val="5E5E5E"/>
                </a:solidFill>
                <a:latin typeface="Roboto"/>
                <a:ea typeface="Roboto"/>
                <a:cs typeface="Roboto"/>
                <a:sym typeface="Roboto"/>
              </a:endParaRPr>
            </a:p>
          </p:txBody>
        </p:sp>
      </p:grpSp>
      <p:sp>
        <p:nvSpPr>
          <p:cNvPr id="556" name="Google Shape;556;p14"/>
          <p:cNvSpPr txBox="1"/>
          <p:nvPr/>
        </p:nvSpPr>
        <p:spPr>
          <a:xfrm>
            <a:off x="4834832" y="2278950"/>
            <a:ext cx="1271400" cy="27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000" b="0" i="0" u="none" strike="noStrike" cap="none">
                <a:solidFill>
                  <a:srgbClr val="1B786E"/>
                </a:solidFill>
                <a:latin typeface="Roboto"/>
                <a:ea typeface="Roboto"/>
                <a:cs typeface="Roboto"/>
                <a:sym typeface="Roboto"/>
              </a:rPr>
              <a:t>18th of November</a:t>
            </a:r>
            <a:endParaRPr/>
          </a:p>
        </p:txBody>
      </p:sp>
      <p:grpSp>
        <p:nvGrpSpPr>
          <p:cNvPr id="557" name="Google Shape;557;p14"/>
          <p:cNvGrpSpPr/>
          <p:nvPr/>
        </p:nvGrpSpPr>
        <p:grpSpPr>
          <a:xfrm>
            <a:off x="4718909" y="2295484"/>
            <a:ext cx="1474927" cy="1530490"/>
            <a:chOff x="0" y="2295575"/>
            <a:chExt cx="1524000" cy="2837455"/>
          </a:xfrm>
        </p:grpSpPr>
        <p:sp>
          <p:nvSpPr>
            <p:cNvPr id="558" name="Google Shape;558;p14"/>
            <p:cNvSpPr/>
            <p:nvPr/>
          </p:nvSpPr>
          <p:spPr>
            <a:xfrm>
              <a:off x="0" y="2823930"/>
              <a:ext cx="1524000" cy="2309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4"/>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60" name="Google Shape;560;p14"/>
          <p:cNvCxnSpPr/>
          <p:nvPr/>
        </p:nvCxnSpPr>
        <p:spPr>
          <a:xfrm>
            <a:off x="6193836" y="2295483"/>
            <a:ext cx="0" cy="1524819"/>
          </a:xfrm>
          <a:prstGeom prst="straightConnector1">
            <a:avLst/>
          </a:prstGeom>
          <a:noFill/>
          <a:ln w="9525" cap="flat" cmpd="sng">
            <a:solidFill>
              <a:srgbClr val="83E3D9"/>
            </a:solidFill>
            <a:prstDash val="dot"/>
            <a:round/>
            <a:headEnd type="none" w="sm" len="sm"/>
            <a:tailEnd type="none" w="sm" len="sm"/>
          </a:ln>
        </p:spPr>
      </p:cxnSp>
      <p:sp>
        <p:nvSpPr>
          <p:cNvPr id="561" name="Google Shape;561;p14"/>
          <p:cNvSpPr txBox="1"/>
          <p:nvPr/>
        </p:nvSpPr>
        <p:spPr>
          <a:xfrm>
            <a:off x="4889774" y="2700937"/>
            <a:ext cx="1133197" cy="36484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chemeClr val="lt1"/>
                </a:solidFill>
                <a:latin typeface="Roboto"/>
                <a:ea typeface="Roboto"/>
                <a:cs typeface="Roboto"/>
                <a:sym typeface="Roboto"/>
              </a:rPr>
              <a:t>Thematic workshop 3</a:t>
            </a:r>
            <a:endParaRPr sz="1100" b="1" i="0" u="none" strike="noStrike" cap="none">
              <a:solidFill>
                <a:schemeClr val="lt1"/>
              </a:solidFill>
              <a:latin typeface="Roboto"/>
              <a:ea typeface="Roboto"/>
              <a:cs typeface="Roboto"/>
              <a:sym typeface="Roboto"/>
            </a:endParaRPr>
          </a:p>
        </p:txBody>
      </p:sp>
      <p:grpSp>
        <p:nvGrpSpPr>
          <p:cNvPr id="562" name="Google Shape;562;p14"/>
          <p:cNvGrpSpPr/>
          <p:nvPr/>
        </p:nvGrpSpPr>
        <p:grpSpPr>
          <a:xfrm>
            <a:off x="3244070" y="2295490"/>
            <a:ext cx="1474927" cy="1530492"/>
            <a:chOff x="3048000" y="2295575"/>
            <a:chExt cx="1524000" cy="2847956"/>
          </a:xfrm>
        </p:grpSpPr>
        <p:grpSp>
          <p:nvGrpSpPr>
            <p:cNvPr id="563" name="Google Shape;563;p14"/>
            <p:cNvGrpSpPr/>
            <p:nvPr/>
          </p:nvGrpSpPr>
          <p:grpSpPr>
            <a:xfrm>
              <a:off x="3048000" y="2295578"/>
              <a:ext cx="1524000" cy="2847953"/>
              <a:chOff x="0" y="2295575"/>
              <a:chExt cx="1524000" cy="2837455"/>
            </a:xfrm>
          </p:grpSpPr>
          <p:sp>
            <p:nvSpPr>
              <p:cNvPr id="564" name="Google Shape;564;p14"/>
              <p:cNvSpPr/>
              <p:nvPr/>
            </p:nvSpPr>
            <p:spPr>
              <a:xfrm>
                <a:off x="0" y="2821979"/>
                <a:ext cx="1524000" cy="2311051"/>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4"/>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66" name="Google Shape;566;p14"/>
            <p:cNvCxnSpPr/>
            <p:nvPr/>
          </p:nvCxnSpPr>
          <p:spPr>
            <a:xfrm>
              <a:off x="4572000" y="2295575"/>
              <a:ext cx="0" cy="2837400"/>
            </a:xfrm>
            <a:prstGeom prst="straightConnector1">
              <a:avLst/>
            </a:prstGeom>
            <a:solidFill>
              <a:schemeClr val="dk2"/>
            </a:solidFill>
            <a:ln w="9525" cap="flat" cmpd="sng">
              <a:solidFill>
                <a:srgbClr val="83E3D9"/>
              </a:solidFill>
              <a:prstDash val="dot"/>
              <a:round/>
              <a:headEnd type="none" w="sm" len="sm"/>
              <a:tailEnd type="none" w="sm" len="sm"/>
            </a:ln>
          </p:spPr>
        </p:cxnSp>
        <p:sp>
          <p:nvSpPr>
            <p:cNvPr id="567" name="Google Shape;567;p14"/>
            <p:cNvSpPr txBox="1"/>
            <p:nvPr/>
          </p:nvSpPr>
          <p:spPr>
            <a:xfrm>
              <a:off x="3224549" y="3243881"/>
              <a:ext cx="1170900" cy="678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100" b="1" i="0" u="none" strike="noStrike" cap="none">
                  <a:solidFill>
                    <a:srgbClr val="FFFFFF"/>
                  </a:solidFill>
                  <a:latin typeface="Roboto"/>
                  <a:ea typeface="Roboto"/>
                  <a:cs typeface="Roboto"/>
                  <a:sym typeface="Roboto"/>
                </a:rPr>
                <a:t>Thematic workshop 2</a:t>
              </a:r>
              <a:endParaRPr sz="1100" b="1" i="0" u="none" strike="noStrike" cap="none">
                <a:solidFill>
                  <a:srgbClr val="FFFFFF"/>
                </a:solidFill>
                <a:latin typeface="Roboto"/>
                <a:ea typeface="Roboto"/>
                <a:cs typeface="Roboto"/>
                <a:sym typeface="Roboto"/>
              </a:endParaRPr>
            </a:p>
          </p:txBody>
        </p:sp>
        <p:sp>
          <p:nvSpPr>
            <p:cNvPr id="568" name="Google Shape;568;p14"/>
            <p:cNvSpPr txBox="1"/>
            <p:nvPr/>
          </p:nvSpPr>
          <p:spPr>
            <a:xfrm>
              <a:off x="3153059" y="2456503"/>
              <a:ext cx="1313878" cy="260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000" b="0" i="0" u="none" strike="noStrike" cap="none">
                  <a:solidFill>
                    <a:srgbClr val="1B786E"/>
                  </a:solidFill>
                  <a:latin typeface="Roboto"/>
                  <a:ea typeface="Roboto"/>
                  <a:cs typeface="Roboto"/>
                  <a:sym typeface="Roboto"/>
                </a:rPr>
                <a:t>21th of October</a:t>
              </a:r>
              <a:endParaRPr sz="1000" b="0" i="0" u="none" strike="noStrike" cap="none">
                <a:solidFill>
                  <a:srgbClr val="1B786E"/>
                </a:solidFill>
                <a:latin typeface="Roboto"/>
                <a:ea typeface="Roboto"/>
                <a:cs typeface="Roboto"/>
                <a:sym typeface="Roboto"/>
              </a:endParaRPr>
            </a:p>
          </p:txBody>
        </p:sp>
      </p:grpSp>
      <p:grpSp>
        <p:nvGrpSpPr>
          <p:cNvPr id="569" name="Google Shape;569;p14"/>
          <p:cNvGrpSpPr/>
          <p:nvPr/>
        </p:nvGrpSpPr>
        <p:grpSpPr>
          <a:xfrm>
            <a:off x="1769091" y="2295493"/>
            <a:ext cx="1474879" cy="1530488"/>
            <a:chOff x="1515975" y="2295580"/>
            <a:chExt cx="1525527" cy="2847950"/>
          </a:xfrm>
        </p:grpSpPr>
        <p:sp>
          <p:nvSpPr>
            <p:cNvPr id="570" name="Google Shape;570;p14"/>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4"/>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4"/>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rgbClr val="FFFFFF"/>
                  </a:solidFill>
                  <a:latin typeface="Roboto"/>
                  <a:ea typeface="Roboto"/>
                  <a:cs typeface="Roboto"/>
                  <a:sym typeface="Roboto"/>
                </a:rPr>
                <a:t>Thematic workshop 1</a:t>
              </a:r>
              <a:endParaRPr sz="1100" b="1" i="0" u="none" strike="noStrike" cap="none">
                <a:solidFill>
                  <a:srgbClr val="FFFFFF"/>
                </a:solidFill>
                <a:latin typeface="Roboto"/>
                <a:ea typeface="Roboto"/>
                <a:cs typeface="Roboto"/>
                <a:sym typeface="Roboto"/>
              </a:endParaRPr>
            </a:p>
          </p:txBody>
        </p:sp>
        <p:sp>
          <p:nvSpPr>
            <p:cNvPr id="573" name="Google Shape;573;p14"/>
            <p:cNvSpPr txBox="1"/>
            <p:nvPr/>
          </p:nvSpPr>
          <p:spPr>
            <a:xfrm>
              <a:off x="1692702" y="2299320"/>
              <a:ext cx="1348800" cy="26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000"/>
                <a:buFont typeface="Arial"/>
                <a:buNone/>
              </a:pPr>
              <a:r>
                <a:rPr lang="nl-BE" sz="1000" b="0" i="0" u="none" strike="noStrike" cap="none">
                  <a:solidFill>
                    <a:srgbClr val="1B786E"/>
                  </a:solidFill>
                  <a:latin typeface="Roboto"/>
                  <a:ea typeface="Roboto"/>
                  <a:cs typeface="Roboto"/>
                  <a:sym typeface="Roboto"/>
                </a:rPr>
                <a:t>23th of September</a:t>
              </a:r>
              <a:endParaRPr sz="1000" b="0" i="0" u="none" strike="noStrike" cap="none">
                <a:solidFill>
                  <a:srgbClr val="1B786E"/>
                </a:solidFill>
                <a:latin typeface="Roboto"/>
                <a:ea typeface="Roboto"/>
                <a:cs typeface="Roboto"/>
                <a:sym typeface="Roboto"/>
              </a:endParaRPr>
            </a:p>
          </p:txBody>
        </p:sp>
        <p:cxnSp>
          <p:nvCxnSpPr>
            <p:cNvPr id="574" name="Google Shape;574;p14"/>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grpSp>
        <p:nvGrpSpPr>
          <p:cNvPr id="575" name="Google Shape;575;p14"/>
          <p:cNvGrpSpPr/>
          <p:nvPr/>
        </p:nvGrpSpPr>
        <p:grpSpPr>
          <a:xfrm>
            <a:off x="303400" y="2295493"/>
            <a:ext cx="1474877" cy="1530488"/>
            <a:chOff x="1515975" y="2295580"/>
            <a:chExt cx="1525524" cy="2847950"/>
          </a:xfrm>
        </p:grpSpPr>
        <p:sp>
          <p:nvSpPr>
            <p:cNvPr id="576" name="Google Shape;576;p14"/>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4"/>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4"/>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rgbClr val="FFFFFF"/>
                  </a:solidFill>
                  <a:latin typeface="Roboto"/>
                  <a:ea typeface="Roboto"/>
                  <a:cs typeface="Roboto"/>
                  <a:sym typeface="Roboto"/>
                </a:rPr>
                <a:t>Business workshop</a:t>
              </a:r>
              <a:endParaRPr sz="1100" b="1" i="0" u="none" strike="noStrike" cap="none">
                <a:solidFill>
                  <a:srgbClr val="FFFFFF"/>
                </a:solidFill>
                <a:latin typeface="Roboto"/>
                <a:ea typeface="Roboto"/>
                <a:cs typeface="Roboto"/>
                <a:sym typeface="Roboto"/>
              </a:endParaRPr>
            </a:p>
          </p:txBody>
        </p:sp>
        <p:sp>
          <p:nvSpPr>
            <p:cNvPr id="579" name="Google Shape;579;p14"/>
            <p:cNvSpPr txBox="1"/>
            <p:nvPr/>
          </p:nvSpPr>
          <p:spPr>
            <a:xfrm>
              <a:off x="1692702" y="2299320"/>
              <a:ext cx="1212723" cy="26039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000"/>
                <a:buFont typeface="Arial"/>
                <a:buNone/>
              </a:pPr>
              <a:r>
                <a:rPr lang="nl-BE" sz="1000" b="0" i="0" u="none" strike="noStrike" cap="none">
                  <a:solidFill>
                    <a:srgbClr val="1B786E"/>
                  </a:solidFill>
                  <a:latin typeface="Roboto"/>
                  <a:ea typeface="Roboto"/>
                  <a:cs typeface="Roboto"/>
                  <a:sym typeface="Roboto"/>
                </a:rPr>
                <a:t>19th of August</a:t>
              </a:r>
              <a:endParaRPr sz="1400" b="0" i="0" u="none" strike="noStrike" cap="none">
                <a:solidFill>
                  <a:srgbClr val="000000"/>
                </a:solidFill>
                <a:latin typeface="Arial"/>
                <a:ea typeface="Arial"/>
                <a:cs typeface="Arial"/>
                <a:sym typeface="Arial"/>
              </a:endParaRPr>
            </a:p>
          </p:txBody>
        </p:sp>
        <p:cxnSp>
          <p:nvCxnSpPr>
            <p:cNvPr id="580" name="Google Shape;580;p14"/>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sp>
        <p:nvSpPr>
          <p:cNvPr id="581" name="Google Shape;581;p14"/>
          <p:cNvSpPr/>
          <p:nvPr/>
        </p:nvSpPr>
        <p:spPr>
          <a:xfrm>
            <a:off x="5254170" y="4042231"/>
            <a:ext cx="459567" cy="553532"/>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4"/>
          <p:cNvSpPr txBox="1"/>
          <p:nvPr/>
        </p:nvSpPr>
        <p:spPr>
          <a:xfrm>
            <a:off x="5172134" y="4595763"/>
            <a:ext cx="1083205"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Today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New iteration of the data model</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588" name="Google Shape;588;p13"/>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9" name="Google Shape;589;p13"/>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6"/>
          <p:cNvSpPr txBox="1">
            <a:spLocks noGrp="1"/>
          </p:cNvSpPr>
          <p:nvPr>
            <p:ph type="title"/>
          </p:nvPr>
        </p:nvSpPr>
        <p:spPr>
          <a:xfrm>
            <a:off x="457800" y="210556"/>
            <a:ext cx="7889564"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Previous iteration of the data model</a:t>
            </a:r>
            <a:endParaRPr sz="2100" b="1">
              <a:latin typeface="Arial"/>
              <a:ea typeface="Arial"/>
              <a:cs typeface="Arial"/>
              <a:sym typeface="Arial"/>
            </a:endParaRPr>
          </a:p>
        </p:txBody>
      </p:sp>
      <p:pic>
        <p:nvPicPr>
          <p:cNvPr id="595" name="Google Shape;595;p16"/>
          <p:cNvPicPr preferRelativeResize="0"/>
          <p:nvPr/>
        </p:nvPicPr>
        <p:blipFill rotWithShape="1">
          <a:blip r:embed="rId3">
            <a:alphaModFix/>
          </a:blip>
          <a:srcRect/>
          <a:stretch/>
        </p:blipFill>
        <p:spPr>
          <a:xfrm>
            <a:off x="1248225" y="805825"/>
            <a:ext cx="7060351" cy="37419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7"/>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i="0" u="none" strike="noStrike" cap="none">
                <a:solidFill>
                  <a:srgbClr val="000000"/>
                </a:solidFill>
                <a:latin typeface="Arial"/>
                <a:ea typeface="Arial"/>
                <a:cs typeface="Arial"/>
                <a:sym typeface="Arial"/>
              </a:rPr>
              <a:t>High level changes to the first draft model</a:t>
            </a:r>
            <a:endParaRPr sz="2600" b="1" i="0" u="none" strike="noStrike" cap="none">
              <a:solidFill>
                <a:srgbClr val="000000"/>
              </a:solidFill>
              <a:latin typeface="Arial"/>
              <a:ea typeface="Arial"/>
              <a:cs typeface="Arial"/>
              <a:sym typeface="Arial"/>
            </a:endParaRPr>
          </a:p>
        </p:txBody>
      </p:sp>
      <p:pic>
        <p:nvPicPr>
          <p:cNvPr id="601" name="Google Shape;601;p17"/>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02" name="Google Shape;602;p17"/>
          <p:cNvSpPr txBox="1"/>
          <p:nvPr/>
        </p:nvSpPr>
        <p:spPr>
          <a:xfrm>
            <a:off x="550150" y="1463825"/>
            <a:ext cx="3869400" cy="34479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Proxima Nova"/>
              <a:buAutoNum type="arabicPeriod"/>
            </a:pPr>
            <a:r>
              <a:rPr lang="nl-BE">
                <a:latin typeface="Proxima Nova"/>
                <a:ea typeface="Proxima Nova"/>
                <a:cs typeface="Proxima Nova"/>
                <a:sym typeface="Proxima Nova"/>
              </a:rPr>
              <a:t>The different agents within Consent are all added to the model and the class Agent has become an abstract class</a:t>
            </a:r>
            <a:endParaRPr>
              <a:latin typeface="Proxima Nova"/>
              <a:ea typeface="Proxima Nova"/>
              <a:cs typeface="Proxima Nova"/>
              <a:sym typeface="Proxima Nova"/>
            </a:endParaRPr>
          </a:p>
          <a:p>
            <a:pPr marL="457200" marR="0" lvl="0" indent="-317500" algn="l" rtl="0">
              <a:lnSpc>
                <a:spcPct val="100000"/>
              </a:lnSpc>
              <a:spcBef>
                <a:spcPts val="0"/>
              </a:spcBef>
              <a:spcAft>
                <a:spcPts val="0"/>
              </a:spcAft>
              <a:buSzPts val="1400"/>
              <a:buFont typeface="Proxima Nova"/>
              <a:buAutoNum type="arabicPeriod"/>
            </a:pPr>
            <a:r>
              <a:rPr lang="nl-BE">
                <a:latin typeface="Proxima Nova"/>
                <a:ea typeface="Proxima Nova"/>
                <a:cs typeface="Proxima Nova"/>
                <a:sym typeface="Proxima Nova"/>
              </a:rPr>
              <a:t>Added identifiers to the model and kept the options open for all types of identifiers</a:t>
            </a:r>
            <a:endParaRPr>
              <a:latin typeface="Proxima Nova"/>
              <a:ea typeface="Proxima Nova"/>
              <a:cs typeface="Proxima Nova"/>
              <a:sym typeface="Proxima Nova"/>
            </a:endParaRPr>
          </a:p>
          <a:p>
            <a:pPr marL="457200" marR="0" lvl="0" indent="-317500" algn="l" rtl="0">
              <a:lnSpc>
                <a:spcPct val="100000"/>
              </a:lnSpc>
              <a:spcBef>
                <a:spcPts val="0"/>
              </a:spcBef>
              <a:spcAft>
                <a:spcPts val="0"/>
              </a:spcAft>
              <a:buClr>
                <a:srgbClr val="000000"/>
              </a:buClr>
              <a:buSzPts val="1400"/>
              <a:buFont typeface="Proxima Nova"/>
              <a:buAutoNum type="arabicPeriod"/>
            </a:pPr>
            <a:r>
              <a:rPr lang="nl-BE">
                <a:latin typeface="Proxima Nova"/>
                <a:ea typeface="Proxima Nova"/>
                <a:cs typeface="Proxima Nova"/>
                <a:sym typeface="Proxima Nova"/>
              </a:rPr>
              <a:t>CCCEV datamodel will be used to define contextual and conceptual consents</a:t>
            </a:r>
            <a:endParaRPr/>
          </a:p>
          <a:p>
            <a:pPr marL="457200" marR="0" lvl="0" indent="-317500" algn="l" rtl="0">
              <a:lnSpc>
                <a:spcPct val="100000"/>
              </a:lnSpc>
              <a:spcBef>
                <a:spcPts val="0"/>
              </a:spcBef>
              <a:spcAft>
                <a:spcPts val="0"/>
              </a:spcAft>
              <a:buClr>
                <a:srgbClr val="000000"/>
              </a:buClr>
              <a:buSzPts val="1400"/>
              <a:buFont typeface="Proxima Nova"/>
              <a:buAutoNum type="arabicPeriod"/>
            </a:pPr>
            <a:r>
              <a:rPr lang="nl-BE">
                <a:latin typeface="Proxima Nova"/>
                <a:ea typeface="Proxima Nova"/>
                <a:cs typeface="Proxima Nova"/>
                <a:sym typeface="Proxima Nova"/>
              </a:rPr>
              <a:t>Elaborated on the attributes in several classes:</a:t>
            </a:r>
            <a:endParaRPr>
              <a:latin typeface="Proxima Nova"/>
              <a:ea typeface="Proxima Nova"/>
              <a:cs typeface="Proxima Nova"/>
              <a:sym typeface="Proxima Nova"/>
            </a:endParaRPr>
          </a:p>
          <a:p>
            <a:pPr marL="914400" marR="0" lvl="1" indent="-304800" algn="l" rtl="0">
              <a:lnSpc>
                <a:spcPct val="100000"/>
              </a:lnSpc>
              <a:spcBef>
                <a:spcPts val="0"/>
              </a:spcBef>
              <a:spcAft>
                <a:spcPts val="0"/>
              </a:spcAft>
              <a:buSzPts val="1200"/>
              <a:buFont typeface="Proxima Nova"/>
              <a:buChar char="○"/>
            </a:pPr>
            <a:r>
              <a:rPr lang="nl-BE" sz="1200">
                <a:latin typeface="Proxima Nova"/>
                <a:ea typeface="Proxima Nova"/>
                <a:cs typeface="Proxima Nova"/>
                <a:sym typeface="Proxima Nova"/>
              </a:rPr>
              <a:t>For PersonalData to capture a higher level of granularity</a:t>
            </a:r>
            <a:endParaRPr sz="1200">
              <a:latin typeface="Proxima Nova"/>
              <a:ea typeface="Proxima Nova"/>
              <a:cs typeface="Proxima Nova"/>
              <a:sym typeface="Proxima Nova"/>
            </a:endParaRPr>
          </a:p>
          <a:p>
            <a:pPr marL="914400" marR="0" lvl="1" indent="-304800" algn="l" rtl="0">
              <a:lnSpc>
                <a:spcPct val="100000"/>
              </a:lnSpc>
              <a:spcBef>
                <a:spcPts val="0"/>
              </a:spcBef>
              <a:spcAft>
                <a:spcPts val="0"/>
              </a:spcAft>
              <a:buSzPts val="1200"/>
              <a:buFont typeface="Proxima Nova"/>
              <a:buChar char="○"/>
            </a:pPr>
            <a:r>
              <a:rPr lang="nl-BE" sz="1200">
                <a:latin typeface="Proxima Nova"/>
                <a:ea typeface="Proxima Nova"/>
                <a:cs typeface="Proxima Nova"/>
                <a:sym typeface="Proxima Nova"/>
              </a:rPr>
              <a:t>Added “Withdrawn” and “Expired” to the Consent status</a:t>
            </a:r>
            <a:endParaRPr sz="1200">
              <a:latin typeface="Proxima Nova"/>
              <a:ea typeface="Proxima Nova"/>
              <a:cs typeface="Proxima Nova"/>
              <a:sym typeface="Proxima Nova"/>
            </a:endParaRPr>
          </a:p>
          <a:p>
            <a:pPr marL="914400" marR="0" lvl="1" indent="-304800" algn="l" rtl="0">
              <a:lnSpc>
                <a:spcPct val="100000"/>
              </a:lnSpc>
              <a:spcBef>
                <a:spcPts val="0"/>
              </a:spcBef>
              <a:spcAft>
                <a:spcPts val="0"/>
              </a:spcAft>
              <a:buSzPts val="1200"/>
              <a:buFont typeface="Proxima Nova"/>
              <a:buChar char="○"/>
            </a:pPr>
            <a:r>
              <a:rPr lang="nl-BE" sz="1200">
                <a:latin typeface="Proxima Nova"/>
                <a:ea typeface="Proxima Nova"/>
                <a:cs typeface="Proxima Nova"/>
                <a:sym typeface="Proxima Nova"/>
              </a:rPr>
              <a:t>Purpose has been added to PersonalDataHandling</a:t>
            </a:r>
            <a:endParaRPr sz="12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8"/>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i="0" u="none" strike="noStrike" cap="none">
                <a:solidFill>
                  <a:srgbClr val="000000"/>
                </a:solidFill>
                <a:latin typeface="Arial"/>
                <a:ea typeface="Arial"/>
                <a:cs typeface="Arial"/>
                <a:sym typeface="Arial"/>
              </a:rPr>
              <a:t>1. </a:t>
            </a:r>
            <a:r>
              <a:rPr lang="nl-BE" sz="2600" b="1"/>
              <a:t>Different Agents within Consent</a:t>
            </a:r>
            <a:endParaRPr sz="2600" b="1" i="0" u="none" strike="noStrike" cap="none">
              <a:solidFill>
                <a:srgbClr val="000000"/>
              </a:solidFill>
              <a:latin typeface="Arial"/>
              <a:ea typeface="Arial"/>
              <a:cs typeface="Arial"/>
              <a:sym typeface="Arial"/>
            </a:endParaRPr>
          </a:p>
        </p:txBody>
      </p:sp>
      <p:pic>
        <p:nvPicPr>
          <p:cNvPr id="608" name="Google Shape;608;p18"/>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09" name="Google Shape;609;p18"/>
          <p:cNvSpPr txBox="1"/>
          <p:nvPr/>
        </p:nvSpPr>
        <p:spPr>
          <a:xfrm>
            <a:off x="550150" y="1463825"/>
            <a:ext cx="3869400" cy="344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a:latin typeface="Proxima Nova"/>
                <a:ea typeface="Proxima Nova"/>
                <a:cs typeface="Proxima Nova"/>
                <a:sym typeface="Proxima Nova"/>
              </a:rPr>
              <a:t>Different Agent have been defined following several reasons:</a:t>
            </a:r>
            <a:endParaRPr>
              <a:latin typeface="Proxima Nova"/>
              <a:ea typeface="Proxima Nova"/>
              <a:cs typeface="Proxima Nova"/>
              <a:sym typeface="Proxima Nova"/>
            </a:endParaRPr>
          </a:p>
          <a:p>
            <a:pPr marL="457200" marR="0" lvl="0" indent="-317500" algn="l" rtl="0">
              <a:lnSpc>
                <a:spcPct val="100000"/>
              </a:lnSpc>
              <a:spcBef>
                <a:spcPts val="0"/>
              </a:spcBef>
              <a:spcAft>
                <a:spcPts val="0"/>
              </a:spcAft>
              <a:buSzPts val="1400"/>
              <a:buFont typeface="Proxima Nova"/>
              <a:buChar char="●"/>
            </a:pPr>
            <a:r>
              <a:rPr lang="nl-BE">
                <a:latin typeface="Proxima Nova"/>
                <a:ea typeface="Proxima Nova"/>
                <a:cs typeface="Proxima Nova"/>
                <a:sym typeface="Proxima Nova"/>
              </a:rPr>
              <a:t>This makes it possible to show the relationships between the different agents</a:t>
            </a:r>
            <a:endParaRPr>
              <a:latin typeface="Proxima Nova"/>
              <a:ea typeface="Proxima Nova"/>
              <a:cs typeface="Proxima Nova"/>
              <a:sym typeface="Proxima Nova"/>
            </a:endParaRPr>
          </a:p>
          <a:p>
            <a:pPr marL="457200" marR="0" lvl="0" indent="-317500" algn="l" rtl="0">
              <a:lnSpc>
                <a:spcPct val="100000"/>
              </a:lnSpc>
              <a:spcBef>
                <a:spcPts val="0"/>
              </a:spcBef>
              <a:spcAft>
                <a:spcPts val="0"/>
              </a:spcAft>
              <a:buSzPts val="1400"/>
              <a:buFont typeface="Proxima Nova"/>
              <a:buChar char="●"/>
            </a:pPr>
            <a:r>
              <a:rPr lang="nl-BE">
                <a:latin typeface="Proxima Nova"/>
                <a:ea typeface="Proxima Nova"/>
                <a:cs typeface="Proxima Nova"/>
                <a:sym typeface="Proxima Nova"/>
              </a:rPr>
              <a:t>Shows clearly who is the DataRequester</a:t>
            </a:r>
            <a:endParaRPr>
              <a:latin typeface="Proxima Nova"/>
              <a:ea typeface="Proxima Nova"/>
              <a:cs typeface="Proxima Nova"/>
              <a:sym typeface="Proxima Nova"/>
            </a:endParaRPr>
          </a:p>
          <a:p>
            <a:pPr marL="457200" marR="0" lvl="0" indent="-317500" algn="l" rtl="0">
              <a:lnSpc>
                <a:spcPct val="100000"/>
              </a:lnSpc>
              <a:spcBef>
                <a:spcPts val="0"/>
              </a:spcBef>
              <a:spcAft>
                <a:spcPts val="0"/>
              </a:spcAft>
              <a:buSzPts val="1400"/>
              <a:buFont typeface="Proxima Nova"/>
              <a:buChar char="●"/>
            </a:pPr>
            <a:r>
              <a:rPr lang="nl-BE">
                <a:latin typeface="Proxima Nova"/>
                <a:ea typeface="Proxima Nova"/>
                <a:cs typeface="Proxima Nova"/>
                <a:sym typeface="Proxima Nova"/>
              </a:rPr>
              <a:t>DataController ensures that the DataSubject knows exactly who is providing the data</a:t>
            </a: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sz="1200" b="1" i="1">
                <a:latin typeface="Proxima Nova"/>
                <a:ea typeface="Proxima Nova"/>
                <a:cs typeface="Proxima Nova"/>
                <a:sym typeface="Proxima Nova"/>
              </a:rPr>
              <a:t>DataSubject</a:t>
            </a:r>
            <a:r>
              <a:rPr lang="nl-BE" sz="1200" i="1">
                <a:latin typeface="Proxima Nova"/>
                <a:ea typeface="Proxima Nova"/>
                <a:cs typeface="Proxima Nova"/>
                <a:sym typeface="Proxima Nova"/>
              </a:rPr>
              <a:t>: Person or entity that gives or delegates consent to share his data.</a:t>
            </a:r>
            <a:endParaRPr sz="1200" i="1">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200" i="1">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sz="1200" b="1" i="1">
                <a:latin typeface="Proxima Nova"/>
                <a:ea typeface="Proxima Nova"/>
                <a:cs typeface="Proxima Nova"/>
                <a:sym typeface="Proxima Nova"/>
              </a:rPr>
              <a:t>DataRequester</a:t>
            </a:r>
            <a:r>
              <a:rPr lang="nl-BE" sz="1200" i="1">
                <a:latin typeface="Proxima Nova"/>
                <a:ea typeface="Proxima Nova"/>
                <a:cs typeface="Proxima Nova"/>
                <a:sym typeface="Proxima Nova"/>
              </a:rPr>
              <a:t>: Entity that requests the data.</a:t>
            </a:r>
            <a:endParaRPr sz="1200" i="1">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200" i="1">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sz="1200" b="1" i="1">
                <a:latin typeface="Proxima Nova"/>
                <a:ea typeface="Proxima Nova"/>
                <a:cs typeface="Proxima Nova"/>
                <a:sym typeface="Proxima Nova"/>
              </a:rPr>
              <a:t>DataController</a:t>
            </a:r>
            <a:r>
              <a:rPr lang="nl-BE" sz="1200" i="1">
                <a:latin typeface="Proxima Nova"/>
                <a:ea typeface="Proxima Nova"/>
                <a:cs typeface="Proxima Nova"/>
                <a:sym typeface="Proxima Nova"/>
              </a:rPr>
              <a:t>: Entity that provides the data.</a:t>
            </a:r>
            <a:endParaRPr sz="1200" i="1">
              <a:latin typeface="Proxima Nova"/>
              <a:ea typeface="Proxima Nova"/>
              <a:cs typeface="Proxima Nova"/>
              <a:sym typeface="Proxima Nova"/>
            </a:endParaRPr>
          </a:p>
        </p:txBody>
      </p:sp>
      <p:pic>
        <p:nvPicPr>
          <p:cNvPr id="610" name="Google Shape;610;p18"/>
          <p:cNvPicPr preferRelativeResize="0"/>
          <p:nvPr/>
        </p:nvPicPr>
        <p:blipFill>
          <a:blip r:embed="rId4">
            <a:alphaModFix/>
          </a:blip>
          <a:stretch>
            <a:fillRect/>
          </a:stretch>
        </p:blipFill>
        <p:spPr>
          <a:xfrm>
            <a:off x="4650850" y="1116150"/>
            <a:ext cx="2089813" cy="2714747"/>
          </a:xfrm>
          <a:prstGeom prst="rect">
            <a:avLst/>
          </a:prstGeom>
          <a:noFill/>
          <a:ln>
            <a:noFill/>
          </a:ln>
        </p:spPr>
      </p:pic>
      <p:pic>
        <p:nvPicPr>
          <p:cNvPr id="611" name="Google Shape;611;p18"/>
          <p:cNvPicPr preferRelativeResize="0"/>
          <p:nvPr/>
        </p:nvPicPr>
        <p:blipFill>
          <a:blip r:embed="rId5">
            <a:alphaModFix/>
          </a:blip>
          <a:stretch>
            <a:fillRect/>
          </a:stretch>
        </p:blipFill>
        <p:spPr>
          <a:xfrm>
            <a:off x="6912775" y="572771"/>
            <a:ext cx="2089825" cy="1504937"/>
          </a:xfrm>
          <a:prstGeom prst="rect">
            <a:avLst/>
          </a:prstGeom>
          <a:noFill/>
          <a:ln>
            <a:noFill/>
          </a:ln>
        </p:spPr>
      </p:pic>
      <p:pic>
        <p:nvPicPr>
          <p:cNvPr id="612" name="Google Shape;612;p18"/>
          <p:cNvPicPr preferRelativeResize="0"/>
          <p:nvPr/>
        </p:nvPicPr>
        <p:blipFill>
          <a:blip r:embed="rId6">
            <a:alphaModFix/>
          </a:blip>
          <a:stretch>
            <a:fillRect/>
          </a:stretch>
        </p:blipFill>
        <p:spPr>
          <a:xfrm>
            <a:off x="6912775" y="3069369"/>
            <a:ext cx="2089825" cy="1395156"/>
          </a:xfrm>
          <a:prstGeom prst="rect">
            <a:avLst/>
          </a:prstGeom>
          <a:noFill/>
          <a:ln>
            <a:noFill/>
          </a:ln>
        </p:spPr>
      </p:pic>
      <p:pic>
        <p:nvPicPr>
          <p:cNvPr id="613" name="Google Shape;613;p18"/>
          <p:cNvPicPr preferRelativeResize="0"/>
          <p:nvPr/>
        </p:nvPicPr>
        <p:blipFill>
          <a:blip r:embed="rId7">
            <a:alphaModFix/>
          </a:blip>
          <a:stretch>
            <a:fillRect/>
          </a:stretch>
        </p:blipFill>
        <p:spPr>
          <a:xfrm>
            <a:off x="4650850" y="3139750"/>
            <a:ext cx="749675" cy="392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1022fa94285_0_134"/>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2</a:t>
            </a:r>
            <a:r>
              <a:rPr lang="nl-BE" sz="2600" b="1" i="0" u="none" strike="noStrike" cap="none">
                <a:solidFill>
                  <a:srgbClr val="000000"/>
                </a:solidFill>
                <a:latin typeface="Arial"/>
                <a:ea typeface="Arial"/>
                <a:cs typeface="Arial"/>
                <a:sym typeface="Arial"/>
              </a:rPr>
              <a:t>. </a:t>
            </a:r>
            <a:r>
              <a:rPr lang="nl-BE" sz="2600" b="1"/>
              <a:t>Agent as super class with the attribute identifier</a:t>
            </a:r>
            <a:endParaRPr sz="2600" b="1" i="0" u="none" strike="noStrike" cap="none">
              <a:solidFill>
                <a:srgbClr val="000000"/>
              </a:solidFill>
              <a:latin typeface="Arial"/>
              <a:ea typeface="Arial"/>
              <a:cs typeface="Arial"/>
              <a:sym typeface="Arial"/>
            </a:endParaRPr>
          </a:p>
        </p:txBody>
      </p:sp>
      <p:pic>
        <p:nvPicPr>
          <p:cNvPr id="619" name="Google Shape;619;g1022fa94285_0_134"/>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20" name="Google Shape;620;g1022fa94285_0_134"/>
          <p:cNvSpPr txBox="1"/>
          <p:nvPr/>
        </p:nvSpPr>
        <p:spPr>
          <a:xfrm>
            <a:off x="550150" y="1638350"/>
            <a:ext cx="3869400" cy="255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a:latin typeface="Proxima Nova"/>
                <a:ea typeface="Proxima Nova"/>
                <a:cs typeface="Proxima Nova"/>
                <a:sym typeface="Proxima Nova"/>
              </a:rPr>
              <a:t>Agent has been changed to an implicit class as the super class of DataSubject, DataController and DataRequester.</a:t>
            </a: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a:latin typeface="Proxima Nova"/>
                <a:ea typeface="Proxima Nova"/>
                <a:cs typeface="Proxima Nova"/>
                <a:sym typeface="Proxima Nova"/>
              </a:rPr>
              <a:t>The attribute </a:t>
            </a:r>
            <a:r>
              <a:rPr lang="nl-BE" i="1">
                <a:latin typeface="Proxima Nova"/>
                <a:ea typeface="Proxima Nova"/>
                <a:cs typeface="Proxima Nova"/>
                <a:sym typeface="Proxima Nova"/>
              </a:rPr>
              <a:t>identifier </a:t>
            </a:r>
            <a:r>
              <a:rPr lang="nl-BE">
                <a:latin typeface="Proxima Nova"/>
                <a:ea typeface="Proxima Nova"/>
                <a:cs typeface="Proxima Nova"/>
                <a:sym typeface="Proxima Nova"/>
              </a:rPr>
              <a:t>is added to the model to unambiguously identify the parties involved in the consent activity.</a:t>
            </a: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a:latin typeface="Proxima Nova"/>
                <a:ea typeface="Proxima Nova"/>
                <a:cs typeface="Proxima Nova"/>
                <a:sym typeface="Proxima Nova"/>
              </a:rPr>
              <a:t>The attribute is kept generalistic and open to make it possible to decide on application level which identifier suites best.</a:t>
            </a:r>
            <a:endParaRPr>
              <a:latin typeface="Proxima Nova"/>
              <a:ea typeface="Proxima Nova"/>
              <a:cs typeface="Proxima Nova"/>
              <a:sym typeface="Proxima Nova"/>
            </a:endParaRPr>
          </a:p>
        </p:txBody>
      </p:sp>
      <p:pic>
        <p:nvPicPr>
          <p:cNvPr id="621" name="Google Shape;621;g1022fa94285_0_134"/>
          <p:cNvPicPr preferRelativeResize="0"/>
          <p:nvPr/>
        </p:nvPicPr>
        <p:blipFill>
          <a:blip r:embed="rId4">
            <a:alphaModFix/>
          </a:blip>
          <a:stretch>
            <a:fillRect/>
          </a:stretch>
        </p:blipFill>
        <p:spPr>
          <a:xfrm>
            <a:off x="4789949" y="1561625"/>
            <a:ext cx="4136100" cy="189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g1022fa94285_0_145"/>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3. CCCEV classes have been added</a:t>
            </a:r>
            <a:endParaRPr sz="2600" b="1" i="0" u="none" strike="noStrike" cap="none">
              <a:solidFill>
                <a:srgbClr val="000000"/>
              </a:solidFill>
              <a:latin typeface="Arial"/>
              <a:ea typeface="Arial"/>
              <a:cs typeface="Arial"/>
              <a:sym typeface="Arial"/>
            </a:endParaRPr>
          </a:p>
        </p:txBody>
      </p:sp>
      <p:pic>
        <p:nvPicPr>
          <p:cNvPr id="627" name="Google Shape;627;g1022fa94285_0_145"/>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28" name="Google Shape;628;g1022fa94285_0_145"/>
          <p:cNvSpPr txBox="1"/>
          <p:nvPr/>
        </p:nvSpPr>
        <p:spPr>
          <a:xfrm>
            <a:off x="550150" y="1562150"/>
            <a:ext cx="38694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a:latin typeface="Proxima Nova"/>
                <a:ea typeface="Proxima Nova"/>
                <a:cs typeface="Proxima Nova"/>
                <a:sym typeface="Proxima Nova"/>
              </a:rPr>
              <a:t>To be able to cover the requirements for </a:t>
            </a:r>
            <a:r>
              <a:rPr lang="nl-BE" b="1">
                <a:latin typeface="Proxima Nova"/>
                <a:ea typeface="Proxima Nova"/>
                <a:cs typeface="Proxima Nova"/>
                <a:sym typeface="Proxima Nova"/>
              </a:rPr>
              <a:t>contextual </a:t>
            </a:r>
            <a:r>
              <a:rPr lang="nl-BE">
                <a:latin typeface="Proxima Nova"/>
                <a:ea typeface="Proxima Nova"/>
                <a:cs typeface="Proxima Nova"/>
                <a:sym typeface="Proxima Nova"/>
              </a:rPr>
              <a:t>and </a:t>
            </a:r>
            <a:r>
              <a:rPr lang="nl-BE" b="1">
                <a:latin typeface="Proxima Nova"/>
                <a:ea typeface="Proxima Nova"/>
                <a:cs typeface="Proxima Nova"/>
                <a:sym typeface="Proxima Nova"/>
              </a:rPr>
              <a:t>credential </a:t>
            </a:r>
            <a:r>
              <a:rPr lang="nl-BE">
                <a:latin typeface="Proxima Nova"/>
                <a:ea typeface="Proxima Nova"/>
                <a:cs typeface="Proxima Nova"/>
                <a:sym typeface="Proxima Nova"/>
              </a:rPr>
              <a:t>consent, the CCCEV classes Criterion, InformationRequired and EvidenceType have been added.</a:t>
            </a: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a:latin typeface="Proxima Nova"/>
                <a:ea typeface="Proxima Nova"/>
                <a:cs typeface="Proxima Nova"/>
                <a:sym typeface="Proxima Nova"/>
              </a:rPr>
              <a:t>CCCEV is a European standard for organisations to set the requirements of a certain service. Based on the criterion (used as the basis for making a decision) and the evidence (proving that something is true).</a:t>
            </a: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a:latin typeface="Proxima Nova"/>
                <a:ea typeface="Proxima Nova"/>
                <a:cs typeface="Proxima Nova"/>
                <a:sym typeface="Proxima Nova"/>
              </a:rPr>
              <a:t>Datamodel itself does not verify the criteria and evidences but the classes standardise the information needed for a machine to make automatic reasoning possible on the criteria and answers.</a:t>
            </a:r>
            <a:endParaRPr>
              <a:latin typeface="Proxima Nova"/>
              <a:ea typeface="Proxima Nova"/>
              <a:cs typeface="Proxima Nova"/>
              <a:sym typeface="Proxima Nova"/>
            </a:endParaRPr>
          </a:p>
        </p:txBody>
      </p:sp>
      <p:pic>
        <p:nvPicPr>
          <p:cNvPr id="629" name="Google Shape;629;g1022fa94285_0_145"/>
          <p:cNvPicPr preferRelativeResize="0"/>
          <p:nvPr/>
        </p:nvPicPr>
        <p:blipFill>
          <a:blip r:embed="rId4">
            <a:alphaModFix/>
          </a:blip>
          <a:stretch>
            <a:fillRect/>
          </a:stretch>
        </p:blipFill>
        <p:spPr>
          <a:xfrm>
            <a:off x="4729125" y="702538"/>
            <a:ext cx="4257751" cy="908234"/>
          </a:xfrm>
          <a:prstGeom prst="rect">
            <a:avLst/>
          </a:prstGeom>
          <a:noFill/>
          <a:ln>
            <a:noFill/>
          </a:ln>
        </p:spPr>
      </p:pic>
      <p:pic>
        <p:nvPicPr>
          <p:cNvPr id="630" name="Google Shape;630;g1022fa94285_0_145"/>
          <p:cNvPicPr preferRelativeResize="0"/>
          <p:nvPr/>
        </p:nvPicPr>
        <p:blipFill>
          <a:blip r:embed="rId5">
            <a:alphaModFix/>
          </a:blip>
          <a:stretch>
            <a:fillRect/>
          </a:stretch>
        </p:blipFill>
        <p:spPr>
          <a:xfrm>
            <a:off x="5630606" y="2038350"/>
            <a:ext cx="2454778" cy="908225"/>
          </a:xfrm>
          <a:prstGeom prst="rect">
            <a:avLst/>
          </a:prstGeom>
          <a:noFill/>
          <a:ln>
            <a:noFill/>
          </a:ln>
        </p:spPr>
      </p:pic>
      <p:pic>
        <p:nvPicPr>
          <p:cNvPr id="631" name="Google Shape;631;g1022fa94285_0_145"/>
          <p:cNvPicPr preferRelativeResize="0"/>
          <p:nvPr/>
        </p:nvPicPr>
        <p:blipFill>
          <a:blip r:embed="rId6">
            <a:alphaModFix/>
          </a:blip>
          <a:stretch>
            <a:fillRect/>
          </a:stretch>
        </p:blipFill>
        <p:spPr>
          <a:xfrm>
            <a:off x="5630600" y="3018400"/>
            <a:ext cx="2454775" cy="902805"/>
          </a:xfrm>
          <a:prstGeom prst="rect">
            <a:avLst/>
          </a:prstGeom>
          <a:noFill/>
          <a:ln>
            <a:noFill/>
          </a:ln>
        </p:spPr>
      </p:pic>
      <p:pic>
        <p:nvPicPr>
          <p:cNvPr id="632" name="Google Shape;632;g1022fa94285_0_145"/>
          <p:cNvPicPr preferRelativeResize="0"/>
          <p:nvPr/>
        </p:nvPicPr>
        <p:blipFill>
          <a:blip r:embed="rId7">
            <a:alphaModFix/>
          </a:blip>
          <a:stretch>
            <a:fillRect/>
          </a:stretch>
        </p:blipFill>
        <p:spPr>
          <a:xfrm>
            <a:off x="5630600" y="3993025"/>
            <a:ext cx="2454775" cy="63625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1022fa94285_0_158"/>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4. Higher granularity for PersonalData</a:t>
            </a:r>
            <a:endParaRPr sz="2600" b="1" i="0" u="none" strike="noStrike" cap="none">
              <a:solidFill>
                <a:srgbClr val="000000"/>
              </a:solidFill>
              <a:latin typeface="Arial"/>
              <a:ea typeface="Arial"/>
              <a:cs typeface="Arial"/>
              <a:sym typeface="Arial"/>
            </a:endParaRPr>
          </a:p>
        </p:txBody>
      </p:sp>
      <p:pic>
        <p:nvPicPr>
          <p:cNvPr id="638" name="Google Shape;638;g1022fa94285_0_158"/>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39" name="Google Shape;639;g1022fa94285_0_158"/>
          <p:cNvSpPr txBox="1"/>
          <p:nvPr/>
        </p:nvSpPr>
        <p:spPr>
          <a:xfrm>
            <a:off x="550150" y="1638350"/>
            <a:ext cx="3869400" cy="341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a:latin typeface="Proxima Nova"/>
                <a:ea typeface="Proxima Nova"/>
                <a:cs typeface="Proxima Nova"/>
                <a:sym typeface="Proxima Nova"/>
              </a:rPr>
              <a:t>Within previous workshops we highlighted that we would like the granularity of the PersonalData to be as high as possible (ideally up until field level).</a:t>
            </a: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a:latin typeface="Proxima Nova"/>
                <a:ea typeface="Proxima Nova"/>
                <a:cs typeface="Proxima Nova"/>
                <a:sym typeface="Proxima Nova"/>
              </a:rPr>
              <a:t>Hence, we added some attributes that should help to define the data that is asked for:</a:t>
            </a:r>
            <a:endParaRPr>
              <a:latin typeface="Proxima Nova"/>
              <a:ea typeface="Proxima Nova"/>
              <a:cs typeface="Proxima Nova"/>
              <a:sym typeface="Proxima Nova"/>
            </a:endParaRPr>
          </a:p>
          <a:p>
            <a:pPr marL="457200" marR="0" lvl="0" indent="-317500" algn="l" rtl="0">
              <a:lnSpc>
                <a:spcPct val="100000"/>
              </a:lnSpc>
              <a:spcBef>
                <a:spcPts val="0"/>
              </a:spcBef>
              <a:spcAft>
                <a:spcPts val="0"/>
              </a:spcAft>
              <a:buSzPts val="1400"/>
              <a:buFont typeface="Proxima Nova"/>
              <a:buChar char="●"/>
            </a:pPr>
            <a:r>
              <a:rPr lang="nl-BE" b="1">
                <a:latin typeface="Proxima Nova"/>
                <a:ea typeface="Proxima Nova"/>
                <a:cs typeface="Proxima Nova"/>
                <a:sym typeface="Proxima Nova"/>
              </a:rPr>
              <a:t>PersonalDataType</a:t>
            </a:r>
            <a:r>
              <a:rPr lang="nl-BE">
                <a:latin typeface="Proxima Nova"/>
                <a:ea typeface="Proxima Nova"/>
                <a:cs typeface="Proxima Nova"/>
                <a:sym typeface="Proxima Nova"/>
              </a:rPr>
              <a:t> are types defined on European level, while the category can be used to further define the data. </a:t>
            </a:r>
            <a:endParaRPr>
              <a:latin typeface="Proxima Nova"/>
              <a:ea typeface="Proxima Nova"/>
              <a:cs typeface="Proxima Nova"/>
              <a:sym typeface="Proxima Nova"/>
            </a:endParaRPr>
          </a:p>
          <a:p>
            <a:pPr marL="457200" marR="0" lvl="0" indent="-317500" algn="l" rtl="0">
              <a:lnSpc>
                <a:spcPct val="100000"/>
              </a:lnSpc>
              <a:spcBef>
                <a:spcPts val="0"/>
              </a:spcBef>
              <a:spcAft>
                <a:spcPts val="0"/>
              </a:spcAft>
              <a:buSzPts val="1400"/>
              <a:buFont typeface="Proxima Nova"/>
              <a:buChar char="●"/>
            </a:pPr>
            <a:r>
              <a:rPr lang="nl-BE" b="1">
                <a:latin typeface="Proxima Nova"/>
                <a:ea typeface="Proxima Nova"/>
                <a:cs typeface="Proxima Nova"/>
                <a:sym typeface="Proxima Nova"/>
              </a:rPr>
              <a:t>PersonalDataCategory </a:t>
            </a:r>
            <a:r>
              <a:rPr lang="nl-BE">
                <a:latin typeface="Proxima Nova"/>
                <a:ea typeface="Proxima Nova"/>
                <a:cs typeface="Proxima Nova"/>
                <a:sym typeface="Proxima Nova"/>
              </a:rPr>
              <a:t>is unlimited and the category is used to further define the data.</a:t>
            </a:r>
            <a:endParaRPr>
              <a:latin typeface="Proxima Nova"/>
              <a:ea typeface="Proxima Nova"/>
              <a:cs typeface="Proxima Nova"/>
              <a:sym typeface="Proxima Nova"/>
            </a:endParaRPr>
          </a:p>
          <a:p>
            <a:pPr marL="457200" marR="0" lvl="0" indent="-317500" algn="l" rtl="0">
              <a:lnSpc>
                <a:spcPct val="100000"/>
              </a:lnSpc>
              <a:spcBef>
                <a:spcPts val="0"/>
              </a:spcBef>
              <a:spcAft>
                <a:spcPts val="0"/>
              </a:spcAft>
              <a:buSzPts val="1400"/>
              <a:buFont typeface="Proxima Nova"/>
              <a:buChar char="●"/>
            </a:pPr>
            <a:r>
              <a:rPr lang="nl-BE" b="1">
                <a:latin typeface="Proxima Nova"/>
                <a:ea typeface="Proxima Nova"/>
                <a:cs typeface="Proxima Nova"/>
                <a:sym typeface="Proxima Nova"/>
              </a:rPr>
              <a:t>Dataformat </a:t>
            </a:r>
            <a:r>
              <a:rPr lang="nl-BE">
                <a:latin typeface="Proxima Nova"/>
                <a:ea typeface="Proxima Nova"/>
                <a:cs typeface="Proxima Nova"/>
                <a:sym typeface="Proxima Nova"/>
              </a:rPr>
              <a:t>is also added to detail the technical requirements of the data</a:t>
            </a:r>
            <a:endParaRPr>
              <a:latin typeface="Proxima Nova"/>
              <a:ea typeface="Proxima Nova"/>
              <a:cs typeface="Proxima Nova"/>
              <a:sym typeface="Proxima Nova"/>
            </a:endParaRPr>
          </a:p>
        </p:txBody>
      </p:sp>
      <p:pic>
        <p:nvPicPr>
          <p:cNvPr id="640" name="Google Shape;640;g1022fa94285_0_158"/>
          <p:cNvPicPr preferRelativeResize="0"/>
          <p:nvPr/>
        </p:nvPicPr>
        <p:blipFill>
          <a:blip r:embed="rId4">
            <a:alphaModFix/>
          </a:blip>
          <a:stretch>
            <a:fillRect/>
          </a:stretch>
        </p:blipFill>
        <p:spPr>
          <a:xfrm>
            <a:off x="5019675" y="460250"/>
            <a:ext cx="3676650" cy="1485900"/>
          </a:xfrm>
          <a:prstGeom prst="rect">
            <a:avLst/>
          </a:prstGeom>
          <a:noFill/>
          <a:ln>
            <a:noFill/>
          </a:ln>
        </p:spPr>
      </p:pic>
      <p:pic>
        <p:nvPicPr>
          <p:cNvPr id="641" name="Google Shape;641;g1022fa94285_0_158"/>
          <p:cNvPicPr preferRelativeResize="0"/>
          <p:nvPr/>
        </p:nvPicPr>
        <p:blipFill>
          <a:blip r:embed="rId5">
            <a:alphaModFix/>
          </a:blip>
          <a:stretch>
            <a:fillRect/>
          </a:stretch>
        </p:blipFill>
        <p:spPr>
          <a:xfrm>
            <a:off x="7096125" y="2512425"/>
            <a:ext cx="1600200" cy="1562100"/>
          </a:xfrm>
          <a:prstGeom prst="rect">
            <a:avLst/>
          </a:prstGeom>
          <a:noFill/>
          <a:ln>
            <a:noFill/>
          </a:ln>
        </p:spPr>
      </p:pic>
      <p:pic>
        <p:nvPicPr>
          <p:cNvPr id="642" name="Google Shape;642;g1022fa94285_0_158"/>
          <p:cNvPicPr preferRelativeResize="0"/>
          <p:nvPr/>
        </p:nvPicPr>
        <p:blipFill rotWithShape="1">
          <a:blip r:embed="rId6">
            <a:alphaModFix/>
          </a:blip>
          <a:srcRect l="14108" t="11276" r="12792" b="4505"/>
          <a:stretch/>
        </p:blipFill>
        <p:spPr>
          <a:xfrm>
            <a:off x="5189275" y="2119325"/>
            <a:ext cx="1327150" cy="29139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1022fa94285_0_178"/>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5. Extra options for the status of Consent</a:t>
            </a:r>
            <a:endParaRPr sz="2600" b="1" i="0" u="none" strike="noStrike" cap="none">
              <a:solidFill>
                <a:srgbClr val="000000"/>
              </a:solidFill>
              <a:latin typeface="Arial"/>
              <a:ea typeface="Arial"/>
              <a:cs typeface="Arial"/>
              <a:sym typeface="Arial"/>
            </a:endParaRPr>
          </a:p>
        </p:txBody>
      </p:sp>
      <p:pic>
        <p:nvPicPr>
          <p:cNvPr id="648" name="Google Shape;648;g1022fa94285_0_178"/>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49" name="Google Shape;649;g1022fa94285_0_178"/>
          <p:cNvSpPr txBox="1"/>
          <p:nvPr/>
        </p:nvSpPr>
        <p:spPr>
          <a:xfrm>
            <a:off x="550150" y="1485950"/>
            <a:ext cx="38694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a:latin typeface="Proxima Nova"/>
                <a:ea typeface="Proxima Nova"/>
                <a:cs typeface="Proxima Nova"/>
                <a:sym typeface="Proxima Nova"/>
              </a:rPr>
              <a:t>Within consent a few attributes have been changed. With an extra attention point for the status of the consent.</a:t>
            </a:r>
            <a:endParaRPr>
              <a:latin typeface="Proxima Nova"/>
              <a:ea typeface="Proxima Nova"/>
              <a:cs typeface="Proxima Nova"/>
              <a:sym typeface="Proxima Nova"/>
            </a:endParaRPr>
          </a:p>
          <a:p>
            <a:pPr marL="457200" marR="0" lvl="0" indent="-317500" algn="l" rtl="0">
              <a:lnSpc>
                <a:spcPct val="100000"/>
              </a:lnSpc>
              <a:spcBef>
                <a:spcPts val="0"/>
              </a:spcBef>
              <a:spcAft>
                <a:spcPts val="0"/>
              </a:spcAft>
              <a:buSzPts val="1400"/>
              <a:buFont typeface="Proxima Nova"/>
              <a:buChar char="●"/>
            </a:pPr>
            <a:r>
              <a:rPr lang="nl-BE" b="1">
                <a:latin typeface="Proxima Nova"/>
                <a:ea typeface="Proxima Nova"/>
                <a:cs typeface="Proxima Nova"/>
                <a:sym typeface="Proxima Nova"/>
              </a:rPr>
              <a:t>time </a:t>
            </a:r>
            <a:r>
              <a:rPr lang="nl-BE">
                <a:latin typeface="Proxima Nova"/>
                <a:ea typeface="Proxima Nova"/>
                <a:cs typeface="Proxima Nova"/>
                <a:sym typeface="Proxima Nova"/>
              </a:rPr>
              <a:t>had been changed to </a:t>
            </a:r>
            <a:r>
              <a:rPr lang="nl-BE" b="1">
                <a:latin typeface="Proxima Nova"/>
                <a:ea typeface="Proxima Nova"/>
                <a:cs typeface="Proxima Nova"/>
                <a:sym typeface="Proxima Nova"/>
              </a:rPr>
              <a:t>creationTime </a:t>
            </a:r>
            <a:r>
              <a:rPr lang="nl-BE">
                <a:latin typeface="Proxima Nova"/>
                <a:ea typeface="Proxima Nova"/>
                <a:cs typeface="Proxima Nova"/>
                <a:sym typeface="Proxima Nova"/>
              </a:rPr>
              <a:t>to make is less ambiguous and will be used to timestamp the changes in the consent.</a:t>
            </a:r>
            <a:endParaRPr>
              <a:latin typeface="Proxima Nova"/>
              <a:ea typeface="Proxima Nova"/>
              <a:cs typeface="Proxima Nova"/>
              <a:sym typeface="Proxima Nova"/>
            </a:endParaRPr>
          </a:p>
          <a:p>
            <a:pPr marL="457200" marR="0" lvl="0" indent="-317500" algn="l" rtl="0">
              <a:lnSpc>
                <a:spcPct val="100000"/>
              </a:lnSpc>
              <a:spcBef>
                <a:spcPts val="0"/>
              </a:spcBef>
              <a:spcAft>
                <a:spcPts val="0"/>
              </a:spcAft>
              <a:buSzPts val="1400"/>
              <a:buFont typeface="Proxima Nova"/>
              <a:buChar char="●"/>
            </a:pPr>
            <a:r>
              <a:rPr lang="nl-BE">
                <a:latin typeface="Proxima Nova"/>
                <a:ea typeface="Proxima Nova"/>
                <a:cs typeface="Proxima Nova"/>
                <a:sym typeface="Proxima Nova"/>
              </a:rPr>
              <a:t>Attribute </a:t>
            </a:r>
            <a:r>
              <a:rPr lang="nl-BE" b="1">
                <a:latin typeface="Proxima Nova"/>
                <a:ea typeface="Proxima Nova"/>
                <a:cs typeface="Proxima Nova"/>
                <a:sym typeface="Proxima Nova"/>
              </a:rPr>
              <a:t>justification </a:t>
            </a:r>
            <a:r>
              <a:rPr lang="nl-BE">
                <a:latin typeface="Proxima Nova"/>
                <a:ea typeface="Proxima Nova"/>
                <a:cs typeface="Proxima Nova"/>
                <a:sym typeface="Proxima Nova"/>
              </a:rPr>
              <a:t>is deleted</a:t>
            </a:r>
            <a:endParaRPr>
              <a:latin typeface="Proxima Nova"/>
              <a:ea typeface="Proxima Nova"/>
              <a:cs typeface="Proxima Nova"/>
              <a:sym typeface="Proxima Nova"/>
            </a:endParaRPr>
          </a:p>
          <a:p>
            <a:pPr marL="457200" marR="0" lvl="0" indent="-317500" algn="l" rtl="0">
              <a:lnSpc>
                <a:spcPct val="100000"/>
              </a:lnSpc>
              <a:spcBef>
                <a:spcPts val="0"/>
              </a:spcBef>
              <a:spcAft>
                <a:spcPts val="0"/>
              </a:spcAft>
              <a:buSzPts val="1400"/>
              <a:buFont typeface="Proxima Nova"/>
              <a:buChar char="●"/>
            </a:pPr>
            <a:r>
              <a:rPr lang="nl-BE">
                <a:latin typeface="Proxima Nova"/>
                <a:ea typeface="Proxima Nova"/>
                <a:cs typeface="Proxima Nova"/>
                <a:sym typeface="Proxima Nova"/>
              </a:rPr>
              <a:t>On the </a:t>
            </a:r>
            <a:r>
              <a:rPr lang="nl-BE" b="1">
                <a:latin typeface="Proxima Nova"/>
                <a:ea typeface="Proxima Nova"/>
                <a:cs typeface="Proxima Nova"/>
                <a:sym typeface="Proxima Nova"/>
              </a:rPr>
              <a:t>ConsentStatus:</a:t>
            </a:r>
            <a:endParaRPr b="1">
              <a:latin typeface="Proxima Nova"/>
              <a:ea typeface="Proxima Nova"/>
              <a:cs typeface="Proxima Nova"/>
              <a:sym typeface="Proxima Nova"/>
            </a:endParaRPr>
          </a:p>
          <a:p>
            <a:pPr marL="914400" marR="0" lvl="1" indent="-317500" algn="l" rtl="0">
              <a:lnSpc>
                <a:spcPct val="100000"/>
              </a:lnSpc>
              <a:spcBef>
                <a:spcPts val="0"/>
              </a:spcBef>
              <a:spcAft>
                <a:spcPts val="0"/>
              </a:spcAft>
              <a:buSzPts val="1400"/>
              <a:buFont typeface="Proxima Nova"/>
              <a:buChar char="○"/>
            </a:pPr>
            <a:r>
              <a:rPr lang="nl-BE">
                <a:latin typeface="Proxima Nova"/>
                <a:ea typeface="Proxima Nova"/>
                <a:cs typeface="Proxima Nova"/>
                <a:sym typeface="Proxima Nova"/>
              </a:rPr>
              <a:t>“cancceledByDataSubject”: if a DataSubject has decided to cancel the given consent</a:t>
            </a:r>
            <a:endParaRPr>
              <a:latin typeface="Proxima Nova"/>
              <a:ea typeface="Proxima Nova"/>
              <a:cs typeface="Proxima Nova"/>
              <a:sym typeface="Proxima Nova"/>
            </a:endParaRPr>
          </a:p>
          <a:p>
            <a:pPr marL="914400" marR="0" lvl="1" indent="-317500" algn="l" rtl="0">
              <a:lnSpc>
                <a:spcPct val="100000"/>
              </a:lnSpc>
              <a:spcBef>
                <a:spcPts val="0"/>
              </a:spcBef>
              <a:spcAft>
                <a:spcPts val="0"/>
              </a:spcAft>
              <a:buSzPts val="1400"/>
              <a:buFont typeface="Proxima Nova"/>
              <a:buChar char="○"/>
            </a:pPr>
            <a:r>
              <a:rPr lang="nl-BE">
                <a:latin typeface="Proxima Nova"/>
                <a:ea typeface="Proxima Nova"/>
                <a:cs typeface="Proxima Nova"/>
                <a:sym typeface="Proxima Nova"/>
              </a:rPr>
              <a:t>“withdrawnByDataRequester”: if a DataRequester wants to withdraw the consent request (e.g., due to an error in the request)</a:t>
            </a:r>
            <a:endParaRPr>
              <a:latin typeface="Proxima Nova"/>
              <a:ea typeface="Proxima Nova"/>
              <a:cs typeface="Proxima Nova"/>
              <a:sym typeface="Proxima Nova"/>
            </a:endParaRPr>
          </a:p>
        </p:txBody>
      </p:sp>
      <p:pic>
        <p:nvPicPr>
          <p:cNvPr id="650" name="Google Shape;650;g1022fa94285_0_178"/>
          <p:cNvPicPr preferRelativeResize="0"/>
          <p:nvPr/>
        </p:nvPicPr>
        <p:blipFill>
          <a:blip r:embed="rId4">
            <a:alphaModFix/>
          </a:blip>
          <a:stretch>
            <a:fillRect/>
          </a:stretch>
        </p:blipFill>
        <p:spPr>
          <a:xfrm>
            <a:off x="4919663" y="210800"/>
            <a:ext cx="3876675" cy="2286000"/>
          </a:xfrm>
          <a:prstGeom prst="rect">
            <a:avLst/>
          </a:prstGeom>
          <a:noFill/>
          <a:ln>
            <a:noFill/>
          </a:ln>
        </p:spPr>
      </p:pic>
      <p:pic>
        <p:nvPicPr>
          <p:cNvPr id="651" name="Google Shape;651;g1022fa94285_0_178"/>
          <p:cNvPicPr preferRelativeResize="0"/>
          <p:nvPr/>
        </p:nvPicPr>
        <p:blipFill>
          <a:blip r:embed="rId5">
            <a:alphaModFix/>
          </a:blip>
          <a:stretch>
            <a:fillRect/>
          </a:stretch>
        </p:blipFill>
        <p:spPr>
          <a:xfrm>
            <a:off x="5918987" y="2571750"/>
            <a:ext cx="1878055" cy="2571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1022fa94285_0_190"/>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6. Purpose and relationship within the model</a:t>
            </a:r>
            <a:endParaRPr sz="2600" b="1" i="0" u="none" strike="noStrike" cap="none">
              <a:solidFill>
                <a:srgbClr val="000000"/>
              </a:solidFill>
              <a:latin typeface="Arial"/>
              <a:ea typeface="Arial"/>
              <a:cs typeface="Arial"/>
              <a:sym typeface="Arial"/>
            </a:endParaRPr>
          </a:p>
        </p:txBody>
      </p:sp>
      <p:pic>
        <p:nvPicPr>
          <p:cNvPr id="657" name="Google Shape;657;g1022fa94285_0_190"/>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58" name="Google Shape;658;g1022fa94285_0_190"/>
          <p:cNvSpPr txBox="1"/>
          <p:nvPr/>
        </p:nvSpPr>
        <p:spPr>
          <a:xfrm>
            <a:off x="550150" y="1638350"/>
            <a:ext cx="3869400" cy="255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b="1">
                <a:latin typeface="Proxima Nova"/>
                <a:ea typeface="Proxima Nova"/>
                <a:cs typeface="Proxima Nova"/>
                <a:sym typeface="Proxima Nova"/>
              </a:rPr>
              <a:t>Objective of the purpose: </a:t>
            </a:r>
            <a:endParaRPr b="1">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a:latin typeface="Proxima Nova"/>
                <a:ea typeface="Proxima Nova"/>
                <a:cs typeface="Proxima Nova"/>
                <a:sym typeface="Proxima Nova"/>
              </a:rPr>
              <a:t>To define the information the requester needs and define what can be done with the information. It is the actual service you want to get.</a:t>
            </a: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b="1">
                <a:latin typeface="Proxima Nova"/>
                <a:ea typeface="Proxima Nova"/>
                <a:cs typeface="Proxima Nova"/>
                <a:sym typeface="Proxima Nova"/>
              </a:rPr>
              <a:t>Relationship:</a:t>
            </a:r>
            <a:endParaRPr b="1">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a:latin typeface="Proxima Nova"/>
                <a:ea typeface="Proxima Nova"/>
                <a:cs typeface="Proxima Nova"/>
                <a:sym typeface="Proxima Nova"/>
              </a:rPr>
              <a:t>A broader concept that defines the relationship between the DataSubject and the DataRequester which shows the involvement they have with each other.</a:t>
            </a:r>
            <a:endParaRPr>
              <a:latin typeface="Proxima Nova"/>
              <a:ea typeface="Proxima Nova"/>
              <a:cs typeface="Proxima Nova"/>
              <a:sym typeface="Proxima Nova"/>
            </a:endParaRPr>
          </a:p>
        </p:txBody>
      </p:sp>
      <p:pic>
        <p:nvPicPr>
          <p:cNvPr id="659" name="Google Shape;659;g1022fa94285_0_190"/>
          <p:cNvPicPr preferRelativeResize="0"/>
          <p:nvPr/>
        </p:nvPicPr>
        <p:blipFill>
          <a:blip r:embed="rId4">
            <a:alphaModFix/>
          </a:blip>
          <a:stretch>
            <a:fillRect/>
          </a:stretch>
        </p:blipFill>
        <p:spPr>
          <a:xfrm>
            <a:off x="5986450" y="1982200"/>
            <a:ext cx="1743075" cy="1724025"/>
          </a:xfrm>
          <a:prstGeom prst="rect">
            <a:avLst/>
          </a:prstGeom>
          <a:noFill/>
          <a:ln>
            <a:noFill/>
          </a:ln>
        </p:spPr>
      </p:pic>
      <p:pic>
        <p:nvPicPr>
          <p:cNvPr id="660" name="Google Shape;660;g1022fa94285_0_190"/>
          <p:cNvPicPr preferRelativeResize="0"/>
          <p:nvPr/>
        </p:nvPicPr>
        <p:blipFill>
          <a:blip r:embed="rId5">
            <a:alphaModFix/>
          </a:blip>
          <a:stretch>
            <a:fillRect/>
          </a:stretch>
        </p:blipFill>
        <p:spPr>
          <a:xfrm>
            <a:off x="4919650" y="102125"/>
            <a:ext cx="3876675" cy="1828800"/>
          </a:xfrm>
          <a:prstGeom prst="rect">
            <a:avLst/>
          </a:prstGeom>
          <a:noFill/>
          <a:ln>
            <a:noFill/>
          </a:ln>
        </p:spPr>
      </p:pic>
      <p:pic>
        <p:nvPicPr>
          <p:cNvPr id="661" name="Google Shape;661;g1022fa94285_0_190"/>
          <p:cNvPicPr preferRelativeResize="0"/>
          <p:nvPr/>
        </p:nvPicPr>
        <p:blipFill>
          <a:blip r:embed="rId6">
            <a:alphaModFix/>
          </a:blip>
          <a:stretch>
            <a:fillRect/>
          </a:stretch>
        </p:blipFill>
        <p:spPr>
          <a:xfrm>
            <a:off x="4679187" y="3973700"/>
            <a:ext cx="4357626" cy="907475"/>
          </a:xfrm>
          <a:prstGeom prst="rect">
            <a:avLst/>
          </a:prstGeom>
          <a:noFill/>
          <a:ln>
            <a:noFill/>
          </a:ln>
        </p:spPr>
      </p:pic>
      <p:pic>
        <p:nvPicPr>
          <p:cNvPr id="662" name="Google Shape;662;g1022fa94285_0_190"/>
          <p:cNvPicPr preferRelativeResize="0"/>
          <p:nvPr/>
        </p:nvPicPr>
        <p:blipFill>
          <a:blip r:embed="rId7">
            <a:alphaModFix/>
          </a:blip>
          <a:stretch>
            <a:fillRect/>
          </a:stretch>
        </p:blipFill>
        <p:spPr>
          <a:xfrm>
            <a:off x="5818050" y="4485500"/>
            <a:ext cx="1858000" cy="395675"/>
          </a:xfrm>
          <a:prstGeom prst="rect">
            <a:avLst/>
          </a:prstGeom>
          <a:noFill/>
          <a:ln>
            <a:noFill/>
          </a:ln>
        </p:spPr>
      </p:pic>
      <p:pic>
        <p:nvPicPr>
          <p:cNvPr id="663" name="Google Shape;663;g1022fa94285_0_190"/>
          <p:cNvPicPr preferRelativeResize="0"/>
          <p:nvPr/>
        </p:nvPicPr>
        <p:blipFill>
          <a:blip r:embed="rId8">
            <a:alphaModFix/>
          </a:blip>
          <a:stretch>
            <a:fillRect/>
          </a:stretch>
        </p:blipFill>
        <p:spPr>
          <a:xfrm>
            <a:off x="4679200" y="4516975"/>
            <a:ext cx="376100" cy="196800"/>
          </a:xfrm>
          <a:prstGeom prst="rect">
            <a:avLst/>
          </a:prstGeom>
          <a:noFill/>
          <a:ln>
            <a:noFill/>
          </a:ln>
        </p:spPr>
      </p:pic>
      <p:sp>
        <p:nvSpPr>
          <p:cNvPr id="664" name="Google Shape;664;g1022fa94285_0_190"/>
          <p:cNvSpPr/>
          <p:nvPr/>
        </p:nvSpPr>
        <p:spPr>
          <a:xfrm>
            <a:off x="6947500" y="562175"/>
            <a:ext cx="352500" cy="234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g1022fa94285_0_190"/>
          <p:cNvSpPr/>
          <p:nvPr/>
        </p:nvSpPr>
        <p:spPr>
          <a:xfrm>
            <a:off x="8257800" y="1083750"/>
            <a:ext cx="352500" cy="234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Practicalities</a:t>
            </a:r>
            <a:endParaRPr sz="1400" b="0" i="0" u="none" strike="noStrike" cap="none">
              <a:solidFill>
                <a:srgbClr val="000000"/>
              </a:solidFill>
              <a:latin typeface="Arial"/>
              <a:ea typeface="Arial"/>
              <a:cs typeface="Arial"/>
              <a:sym typeface="Arial"/>
            </a:endParaRPr>
          </a:p>
        </p:txBody>
      </p:sp>
      <p:sp>
        <p:nvSpPr>
          <p:cNvPr id="389" name="Google Shape;389;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Sound of the audience is </a:t>
            </a:r>
            <a:r>
              <a:rPr lang="nl-BE" sz="1600" b="1" i="0" u="none" strike="noStrike" cap="none">
                <a:solidFill>
                  <a:srgbClr val="373636"/>
                </a:solidFill>
                <a:latin typeface="Arial"/>
                <a:ea typeface="Arial"/>
                <a:cs typeface="Arial"/>
                <a:sym typeface="Arial"/>
              </a:rPr>
              <a:t>muted</a:t>
            </a:r>
            <a:r>
              <a:rPr lang="nl-BE" sz="1600" b="0" i="0" u="none" strike="noStrike" cap="none">
                <a:solidFill>
                  <a:srgbClr val="373636"/>
                </a:solidFill>
                <a:latin typeface="Arial"/>
                <a:ea typeface="Arial"/>
                <a:cs typeface="Arial"/>
                <a:sym typeface="Arial"/>
              </a:rPr>
              <a:t> by default.</a:t>
            </a:r>
            <a:endParaRPr sz="1400" b="0" i="0" u="none" strike="noStrike" cap="none">
              <a:solidFill>
                <a:srgbClr val="000000"/>
              </a:solidFill>
              <a:latin typeface="Arial"/>
              <a:ea typeface="Arial"/>
              <a:cs typeface="Arial"/>
              <a:sym typeface="Arial"/>
            </a:endParaRPr>
          </a:p>
        </p:txBody>
      </p:sp>
      <p:sp>
        <p:nvSpPr>
          <p:cNvPr id="394" name="Google Shape;394;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Questions, comments and suggestions can be communicated via the chat function. Interaction is encouraged!</a:t>
            </a:r>
            <a:endParaRPr sz="1400" b="0" i="0" u="none" strike="noStrike" cap="none">
              <a:solidFill>
                <a:srgbClr val="000000"/>
              </a:solidFill>
              <a:latin typeface="Arial"/>
              <a:ea typeface="Arial"/>
              <a:cs typeface="Arial"/>
              <a:sym typeface="Arial"/>
            </a:endParaRPr>
          </a:p>
        </p:txBody>
      </p:sp>
      <p:sp>
        <p:nvSpPr>
          <p:cNvPr id="395" name="Google Shape;395;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Use the </a:t>
            </a:r>
            <a:r>
              <a:rPr lang="nl-BE" sz="1800" b="1" i="0" u="none" strike="noStrike" cap="none">
                <a:solidFill>
                  <a:srgbClr val="FFFFFF"/>
                </a:solidFill>
                <a:latin typeface="Arial"/>
                <a:ea typeface="Arial"/>
                <a:cs typeface="Arial"/>
                <a:sym typeface="Arial"/>
              </a:rPr>
              <a:t>hand</a:t>
            </a:r>
            <a:r>
              <a:rPr lang="nl-BE" sz="1800" b="0" i="0" u="none" strike="noStrike" cap="none">
                <a:solidFill>
                  <a:srgbClr val="FFFFFF"/>
                </a:solidFill>
                <a:latin typeface="Arial"/>
                <a:ea typeface="Arial"/>
                <a:cs typeface="Arial"/>
                <a:sym typeface="Arial"/>
              </a:rPr>
              <a:t> if you want to say something. Interaction is encouraged!</a:t>
            </a:r>
            <a:endParaRPr sz="1600" b="0" i="0" u="none" strike="noStrike" cap="none">
              <a:solidFill>
                <a:srgbClr val="FFFFFF"/>
              </a:solidFill>
              <a:latin typeface="Arial"/>
              <a:ea typeface="Arial"/>
              <a:cs typeface="Arial"/>
              <a:sym typeface="Arial"/>
            </a:endParaRPr>
          </a:p>
        </p:txBody>
      </p:sp>
      <p:sp>
        <p:nvSpPr>
          <p:cNvPr id="396" name="Google Shape;396;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Yes/No questions </a:t>
            </a:r>
            <a:r>
              <a:rPr lang="nl-BE" sz="1600" b="0" i="0" u="none" strike="noStrike" cap="none">
                <a:solidFill>
                  <a:srgbClr val="373636"/>
                </a:solidFill>
                <a:latin typeface="Arial"/>
                <a:ea typeface="Arial"/>
                <a:cs typeface="Arial"/>
                <a:sym typeface="Arial"/>
              </a:rPr>
              <a:t>can be answered via the chat: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Agree = +1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Disagree = - 1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Indifferent = 0</a:t>
            </a:r>
            <a:endParaRPr sz="1600" b="0" i="0" u="none" strike="noStrike" cap="none">
              <a:solidFill>
                <a:srgbClr val="373636"/>
              </a:solidFill>
              <a:latin typeface="Arial"/>
              <a:ea typeface="Arial"/>
              <a:cs typeface="Arial"/>
              <a:sym typeface="Arial"/>
            </a:endParaRPr>
          </a:p>
        </p:txBody>
      </p:sp>
      <p:sp>
        <p:nvSpPr>
          <p:cNvPr id="397" name="Google Shape;397;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8" name="Google Shape;398;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99" name="Google Shape;399;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400" name="Google Shape;400;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401" name="Google Shape;401;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2" name="Google Shape;402;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022fa94285_0_169"/>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7. Adding the class Document</a:t>
            </a:r>
            <a:endParaRPr sz="2600" b="1" i="0" u="none" strike="noStrike" cap="none">
              <a:solidFill>
                <a:srgbClr val="000000"/>
              </a:solidFill>
              <a:latin typeface="Arial"/>
              <a:ea typeface="Arial"/>
              <a:cs typeface="Arial"/>
              <a:sym typeface="Arial"/>
            </a:endParaRPr>
          </a:p>
        </p:txBody>
      </p:sp>
      <p:pic>
        <p:nvPicPr>
          <p:cNvPr id="671" name="Google Shape;671;g1022fa94285_0_169"/>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72" name="Google Shape;672;g1022fa94285_0_169"/>
          <p:cNvSpPr txBox="1"/>
          <p:nvPr/>
        </p:nvSpPr>
        <p:spPr>
          <a:xfrm>
            <a:off x="550150" y="1638350"/>
            <a:ext cx="38694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a:latin typeface="Proxima Nova"/>
                <a:ea typeface="Proxima Nova"/>
                <a:cs typeface="Proxima Nova"/>
                <a:sym typeface="Proxima Nova"/>
              </a:rPr>
              <a:t>To give an agent the possibility to check what (s)he has given consent to we propose to add the class Document to the datamodel. With this class being an English version of the class Document from </a:t>
            </a:r>
            <a:r>
              <a:rPr lang="nl-BE" u="sng">
                <a:solidFill>
                  <a:schemeClr val="hlink"/>
                </a:solidFill>
                <a:latin typeface="Proxima Nova"/>
                <a:ea typeface="Proxima Nova"/>
                <a:cs typeface="Proxima Nova"/>
                <a:sym typeface="Proxima Nova"/>
                <a:hlinkClick r:id="rId4"/>
              </a:rPr>
              <a:t>OSLO Contactvoorkeuren</a:t>
            </a:r>
            <a:r>
              <a:rPr lang="nl-BE">
                <a:latin typeface="Proxima Nova"/>
                <a:ea typeface="Proxima Nova"/>
                <a:cs typeface="Proxima Nova"/>
                <a:sym typeface="Proxima Nova"/>
              </a:rPr>
              <a:t>.</a:t>
            </a:r>
            <a:endParaRPr b="1">
              <a:latin typeface="Proxima Nova"/>
              <a:ea typeface="Proxima Nova"/>
              <a:cs typeface="Proxima Nova"/>
              <a:sym typeface="Proxima Nova"/>
            </a:endParaRPr>
          </a:p>
          <a:p>
            <a:pPr marL="0" marR="0" lvl="0" indent="0" algn="l" rtl="0">
              <a:lnSpc>
                <a:spcPct val="100000"/>
              </a:lnSpc>
              <a:spcBef>
                <a:spcPts val="0"/>
              </a:spcBef>
              <a:spcAft>
                <a:spcPts val="0"/>
              </a:spcAft>
              <a:buNone/>
            </a:pP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r>
              <a:rPr lang="nl-BE" b="1">
                <a:latin typeface="Proxima Nova"/>
                <a:ea typeface="Proxima Nova"/>
                <a:cs typeface="Proxima Nova"/>
                <a:sym typeface="Proxima Nova"/>
              </a:rPr>
              <a:t>Definition of Document in OSLO Contactvoorkeuren:</a:t>
            </a:r>
            <a:br>
              <a:rPr lang="nl-BE">
                <a:latin typeface="Proxima Nova"/>
                <a:ea typeface="Proxima Nova"/>
                <a:cs typeface="Proxima Nova"/>
                <a:sym typeface="Proxima Nova"/>
              </a:rPr>
            </a:br>
            <a:r>
              <a:rPr lang="nl-BE">
                <a:latin typeface="Proxima Nova"/>
                <a:ea typeface="Proxima Nova"/>
                <a:cs typeface="Proxima Nova"/>
                <a:sym typeface="Proxima Nova"/>
              </a:rPr>
              <a:t>A document containing detailed information on the identity of the persons responsible, the planned processing, the purpose and legal basis and on the measures taken to protect the data.</a:t>
            </a:r>
            <a:endParaRPr>
              <a:latin typeface="Proxima Nova"/>
              <a:ea typeface="Proxima Nova"/>
              <a:cs typeface="Proxima Nova"/>
              <a:sym typeface="Proxima Nova"/>
            </a:endParaRPr>
          </a:p>
        </p:txBody>
      </p:sp>
      <p:pic>
        <p:nvPicPr>
          <p:cNvPr id="673" name="Google Shape;673;g1022fa94285_0_169"/>
          <p:cNvPicPr preferRelativeResize="0"/>
          <p:nvPr/>
        </p:nvPicPr>
        <p:blipFill>
          <a:blip r:embed="rId5">
            <a:alphaModFix/>
          </a:blip>
          <a:stretch>
            <a:fillRect/>
          </a:stretch>
        </p:blipFill>
        <p:spPr>
          <a:xfrm>
            <a:off x="5515417" y="1436305"/>
            <a:ext cx="2685175" cy="2182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9"/>
          <p:cNvSpPr txBox="1">
            <a:spLocks noGrp="1"/>
          </p:cNvSpPr>
          <p:nvPr>
            <p:ph type="title"/>
          </p:nvPr>
        </p:nvSpPr>
        <p:spPr>
          <a:xfrm>
            <a:off x="457800" y="210556"/>
            <a:ext cx="7889564"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Current iteration of the data model</a:t>
            </a:r>
            <a:endParaRPr sz="2100" b="1">
              <a:latin typeface="Arial"/>
              <a:ea typeface="Arial"/>
              <a:cs typeface="Arial"/>
              <a:sym typeface="Arial"/>
            </a:endParaRPr>
          </a:p>
        </p:txBody>
      </p:sp>
      <p:pic>
        <p:nvPicPr>
          <p:cNvPr id="679" name="Google Shape;679;p19"/>
          <p:cNvPicPr preferRelativeResize="0"/>
          <p:nvPr/>
        </p:nvPicPr>
        <p:blipFill>
          <a:blip r:embed="rId3">
            <a:alphaModFix/>
          </a:blip>
          <a:stretch>
            <a:fillRect/>
          </a:stretch>
        </p:blipFill>
        <p:spPr>
          <a:xfrm>
            <a:off x="2023825" y="676174"/>
            <a:ext cx="5606057" cy="44673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0"/>
          <p:cNvGrpSpPr/>
          <p:nvPr/>
        </p:nvGrpSpPr>
        <p:grpSpPr>
          <a:xfrm>
            <a:off x="820854" y="1237989"/>
            <a:ext cx="2728519" cy="2723643"/>
            <a:chOff x="3183650" y="1227782"/>
            <a:chExt cx="2728519" cy="2723643"/>
          </a:xfrm>
        </p:grpSpPr>
        <p:sp>
          <p:nvSpPr>
            <p:cNvPr id="685" name="Google Shape;685;p20"/>
            <p:cNvSpPr/>
            <p:nvPr/>
          </p:nvSpPr>
          <p:spPr>
            <a:xfrm>
              <a:off x="3231819" y="1227782"/>
              <a:ext cx="2680350" cy="2687950"/>
            </a:xfrm>
            <a:custGeom>
              <a:avLst/>
              <a:gdLst/>
              <a:ahLst/>
              <a:cxnLst/>
              <a:rect l="l" t="t" r="r" b="b"/>
              <a:pathLst>
                <a:path w="704" h="706" extrusionOk="0">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6" name="Google Shape;686;p20"/>
            <p:cNvSpPr/>
            <p:nvPr/>
          </p:nvSpPr>
          <p:spPr>
            <a:xfrm>
              <a:off x="3276300" y="1266125"/>
              <a:ext cx="2591400" cy="26496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0"/>
            <p:cNvSpPr/>
            <p:nvPr/>
          </p:nvSpPr>
          <p:spPr>
            <a:xfrm>
              <a:off x="3183650" y="3663725"/>
              <a:ext cx="2728500" cy="287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8" name="Google Shape;688;p20"/>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nl-BE" sz="2900" b="0" i="0" u="none" strike="noStrike" cap="none">
                <a:solidFill>
                  <a:srgbClr val="000000"/>
                </a:solidFill>
                <a:latin typeface="Arial"/>
                <a:ea typeface="Arial"/>
                <a:cs typeface="Arial"/>
                <a:sym typeface="Arial"/>
              </a:rPr>
              <a:t>A short break...</a:t>
            </a:r>
            <a:endParaRPr sz="1400" b="0" i="1" u="none" strike="noStrike" cap="none">
              <a:solidFill>
                <a:srgbClr val="000000"/>
              </a:solidFill>
              <a:latin typeface="Arial"/>
              <a:ea typeface="Arial"/>
              <a:cs typeface="Arial"/>
              <a:sym typeface="Arial"/>
            </a:endParaRPr>
          </a:p>
        </p:txBody>
      </p:sp>
      <p:pic>
        <p:nvPicPr>
          <p:cNvPr id="689" name="Google Shape;689;p20"/>
          <p:cNvPicPr preferRelativeResize="0"/>
          <p:nvPr/>
        </p:nvPicPr>
        <p:blipFill rotWithShape="1">
          <a:blip r:embed="rId3">
            <a:alphaModFix/>
          </a:blip>
          <a:srcRect l="1220" r="1130"/>
          <a:stretch/>
        </p:blipFill>
        <p:spPr>
          <a:xfrm>
            <a:off x="5792025" y="0"/>
            <a:ext cx="3351975"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21"/>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nl-BE" sz="2900" b="0" i="0" u="none" strike="noStrike" cap="none">
                <a:solidFill>
                  <a:srgbClr val="000000"/>
                </a:solidFill>
                <a:latin typeface="Arial"/>
                <a:ea typeface="Arial"/>
                <a:cs typeface="Arial"/>
                <a:sym typeface="Arial"/>
              </a:rPr>
              <a:t>Welcome back!</a:t>
            </a:r>
            <a:endParaRPr sz="1400" b="0" i="1" u="none" strike="noStrike" cap="none">
              <a:solidFill>
                <a:srgbClr val="000000"/>
              </a:solidFill>
              <a:latin typeface="Arial"/>
              <a:ea typeface="Arial"/>
              <a:cs typeface="Arial"/>
              <a:sym typeface="Arial"/>
            </a:endParaRPr>
          </a:p>
        </p:txBody>
      </p:sp>
      <p:grpSp>
        <p:nvGrpSpPr>
          <p:cNvPr id="695" name="Google Shape;695;p21"/>
          <p:cNvGrpSpPr/>
          <p:nvPr/>
        </p:nvGrpSpPr>
        <p:grpSpPr>
          <a:xfrm>
            <a:off x="855903" y="1225198"/>
            <a:ext cx="2699958" cy="2707619"/>
            <a:chOff x="3221304" y="1218766"/>
            <a:chExt cx="2699958" cy="2707619"/>
          </a:xfrm>
        </p:grpSpPr>
        <p:sp>
          <p:nvSpPr>
            <p:cNvPr id="696" name="Google Shape;696;p21"/>
            <p:cNvSpPr/>
            <p:nvPr/>
          </p:nvSpPr>
          <p:spPr>
            <a:xfrm>
              <a:off x="3221304" y="1218766"/>
              <a:ext cx="2699958" cy="2707619"/>
            </a:xfrm>
            <a:custGeom>
              <a:avLst/>
              <a:gdLst/>
              <a:ahLst/>
              <a:cxnLst/>
              <a:rect l="l" t="t" r="r" b="b"/>
              <a:pathLst>
                <a:path w="704" h="706" extrusionOk="0">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7" name="Google Shape;697;p21"/>
            <p:cNvSpPr/>
            <p:nvPr/>
          </p:nvSpPr>
          <p:spPr>
            <a:xfrm>
              <a:off x="3285925" y="1303350"/>
              <a:ext cx="2583300" cy="25893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8" name="Google Shape;698;p21"/>
          <p:cNvSpPr/>
          <p:nvPr/>
        </p:nvSpPr>
        <p:spPr>
          <a:xfrm>
            <a:off x="3056365" y="1178845"/>
            <a:ext cx="3044700" cy="263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9" name="Google Shape;699;p21"/>
          <p:cNvPicPr preferRelativeResize="0"/>
          <p:nvPr/>
        </p:nvPicPr>
        <p:blipFill rotWithShape="1">
          <a:blip r:embed="rId3">
            <a:alphaModFix/>
          </a:blip>
          <a:srcRect l="25566" r="25571"/>
          <a:stretch/>
        </p:blipFill>
        <p:spPr>
          <a:xfrm>
            <a:off x="5792025" y="0"/>
            <a:ext cx="3351975"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Use cases</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705" name="Google Shape;705;p2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6" name="Google Shape;706;p22"/>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2"/>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Case 1 – </a:t>
            </a:r>
            <a:r>
              <a:rPr lang="nl-BE" sz="3200" b="1" i="0" u="none" strike="noStrike" cap="none">
                <a:solidFill>
                  <a:srgbClr val="222222"/>
                </a:solidFill>
                <a:latin typeface="Arial"/>
                <a:ea typeface="Arial"/>
                <a:cs typeface="Arial"/>
                <a:sym typeface="Arial"/>
              </a:rPr>
              <a:t>Give consent to salary data for a mortgage loan</a:t>
            </a:r>
            <a:endParaRPr sz="1400" b="0" i="0" u="none" strike="noStrike" cap="none">
              <a:solidFill>
                <a:srgbClr val="000000"/>
              </a:solidFill>
              <a:latin typeface="Arial"/>
              <a:ea typeface="Arial"/>
              <a:cs typeface="Arial"/>
              <a:sym typeface="Arial"/>
            </a:endParaRPr>
          </a:p>
        </p:txBody>
      </p:sp>
      <p:sp>
        <p:nvSpPr>
          <p:cNvPr id="712" name="Google Shape;712;p32"/>
          <p:cNvSpPr txBox="1"/>
          <p:nvPr/>
        </p:nvSpPr>
        <p:spPr>
          <a:xfrm>
            <a:off x="640350" y="1427481"/>
            <a:ext cx="7599300" cy="1923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nl-BE" sz="1400" b="0" i="0" u="none" strike="noStrike" cap="none">
                <a:solidFill>
                  <a:srgbClr val="222222"/>
                </a:solidFill>
                <a:latin typeface="Arial"/>
                <a:ea typeface="Arial"/>
                <a:cs typeface="Arial"/>
                <a:sym typeface="Arial"/>
              </a:rPr>
              <a:t>Kate is a customer of KBC bank.</a:t>
            </a:r>
            <a:r>
              <a:rPr lang="nl-BE"/>
              <a:t> </a:t>
            </a:r>
            <a:r>
              <a:rPr lang="nl-BE" sz="1400" b="0" i="0" u="none" strike="noStrike" cap="none">
                <a:solidFill>
                  <a:srgbClr val="222222"/>
                </a:solidFill>
                <a:latin typeface="Arial"/>
                <a:ea typeface="Arial"/>
                <a:cs typeface="Arial"/>
                <a:sym typeface="Arial"/>
              </a:rPr>
              <a:t>She has both a current and a savings account.</a:t>
            </a:r>
            <a:r>
              <a:rPr lang="nl-BE"/>
              <a:t> </a:t>
            </a:r>
            <a:r>
              <a:rPr lang="nl-BE" sz="1400" b="0" i="0" u="none" strike="noStrike" cap="none">
                <a:solidFill>
                  <a:srgbClr val="222222"/>
                </a:solidFill>
                <a:latin typeface="Arial"/>
                <a:ea typeface="Arial"/>
                <a:cs typeface="Arial"/>
                <a:sym typeface="Arial"/>
              </a:rPr>
              <a:t>Recently, she has her eyes set on a house, and applies for a mortgage loan at KBC.</a:t>
            </a:r>
            <a:r>
              <a:rPr lang="nl-BE"/>
              <a:t> </a:t>
            </a:r>
            <a:r>
              <a:rPr lang="nl-BE" sz="1400" b="0" i="0" u="none" strike="noStrike" cap="none">
                <a:solidFill>
                  <a:srgbClr val="222222"/>
                </a:solidFill>
                <a:latin typeface="Arial"/>
                <a:ea typeface="Arial"/>
                <a:cs typeface="Arial"/>
                <a:sym typeface="Arial"/>
              </a:rPr>
              <a:t>KBC requests her payslips to verify her eligibility and</a:t>
            </a:r>
            <a:r>
              <a:rPr lang="nl-BE"/>
              <a:t> </a:t>
            </a:r>
            <a:r>
              <a:rPr lang="nl-BE" sz="1400" b="0" i="0" u="none" strike="noStrike" cap="none">
                <a:solidFill>
                  <a:srgbClr val="222222"/>
                </a:solidFill>
                <a:latin typeface="Arial"/>
                <a:ea typeface="Arial"/>
                <a:cs typeface="Arial"/>
                <a:sym typeface="Arial"/>
              </a:rPr>
              <a:t>to calculate an appropriate interest rate.</a:t>
            </a:r>
            <a:r>
              <a:rPr lang="nl-BE"/>
              <a:t> </a:t>
            </a:r>
            <a:r>
              <a:rPr lang="nl-BE" sz="1400" b="0" i="0" u="none" strike="noStrike" cap="none">
                <a:solidFill>
                  <a:srgbClr val="222222"/>
                </a:solidFill>
                <a:latin typeface="Arial"/>
                <a:ea typeface="Arial"/>
                <a:cs typeface="Arial"/>
                <a:sym typeface="Arial"/>
              </a:rPr>
              <a:t>Kate gives consent for this via a web form and</a:t>
            </a:r>
            <a:r>
              <a:rPr lang="nl-BE"/>
              <a:t> </a:t>
            </a:r>
            <a:r>
              <a:rPr lang="nl-BE" sz="1400" b="0" i="0" u="none" strike="noStrike" cap="none">
                <a:solidFill>
                  <a:srgbClr val="222222"/>
                </a:solidFill>
                <a:latin typeface="Arial"/>
                <a:ea typeface="Arial"/>
                <a:cs typeface="Arial"/>
                <a:sym typeface="Arial"/>
              </a:rPr>
              <a:t>specifies that the requested data can be retrieved from SD Worx. She also specifies that her consent will be withdrawn once the offer is made.</a:t>
            </a:r>
            <a:r>
              <a:rPr lang="nl-BE"/>
              <a:t> </a:t>
            </a:r>
            <a:r>
              <a:rPr lang="nl-BE" sz="1400" b="0" i="0" u="none" strike="noStrike" cap="none">
                <a:solidFill>
                  <a:srgbClr val="222222"/>
                </a:solidFill>
                <a:latin typeface="Arial"/>
                <a:ea typeface="Arial"/>
                <a:cs typeface="Arial"/>
                <a:sym typeface="Arial"/>
              </a:rPr>
              <a:t>KBC gives Kate an offer for her mortgage loan.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g1024051c350_1_236"/>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Case 1 – </a:t>
            </a:r>
            <a:r>
              <a:rPr lang="nl-BE" sz="3200" b="1" i="0" u="none" strike="noStrike" cap="none">
                <a:solidFill>
                  <a:srgbClr val="222222"/>
                </a:solidFill>
                <a:latin typeface="Arial"/>
                <a:ea typeface="Arial"/>
                <a:cs typeface="Arial"/>
                <a:sym typeface="Arial"/>
              </a:rPr>
              <a:t>Give consent to salary data for a mortgage loan</a:t>
            </a:r>
            <a:endParaRPr sz="1400" b="0" i="0" u="none" strike="noStrike" cap="none">
              <a:solidFill>
                <a:srgbClr val="000000"/>
              </a:solidFill>
              <a:latin typeface="Arial"/>
              <a:ea typeface="Arial"/>
              <a:cs typeface="Arial"/>
              <a:sym typeface="Arial"/>
            </a:endParaRPr>
          </a:p>
        </p:txBody>
      </p:sp>
      <p:pic>
        <p:nvPicPr>
          <p:cNvPr id="718" name="Google Shape;718;g1024051c350_1_236"/>
          <p:cNvPicPr preferRelativeResize="0"/>
          <p:nvPr/>
        </p:nvPicPr>
        <p:blipFill>
          <a:blip r:embed="rId3">
            <a:alphaModFix/>
          </a:blip>
          <a:stretch>
            <a:fillRect/>
          </a:stretch>
        </p:blipFill>
        <p:spPr>
          <a:xfrm>
            <a:off x="2075625" y="1298875"/>
            <a:ext cx="6479547" cy="36027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3"/>
          <p:cNvSpPr txBox="1"/>
          <p:nvPr/>
        </p:nvSpPr>
        <p:spPr>
          <a:xfrm>
            <a:off x="691376" y="1077951"/>
            <a:ext cx="8006700" cy="404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a:t>Agent is the superclass and its subclasses are:</a:t>
            </a:r>
            <a:br>
              <a:rPr lang="nl-BE"/>
            </a:br>
            <a:endParaRPr/>
          </a:p>
          <a:p>
            <a:pPr marL="0" marR="0" lvl="0" indent="0" algn="l" rtl="0">
              <a:lnSpc>
                <a:spcPct val="100000"/>
              </a:lnSpc>
              <a:spcBef>
                <a:spcPts val="0"/>
              </a:spcBef>
              <a:spcAft>
                <a:spcPts val="0"/>
              </a:spcAft>
              <a:buNone/>
            </a:pPr>
            <a:r>
              <a:rPr lang="nl-BE" b="1"/>
              <a:t>DataSubject</a:t>
            </a:r>
            <a:endParaRPr b="1"/>
          </a:p>
          <a:p>
            <a:pPr marL="285750" marR="0" lvl="0" indent="-285750" algn="l" rtl="0">
              <a:lnSpc>
                <a:spcPct val="100000"/>
              </a:lnSpc>
              <a:spcBef>
                <a:spcPts val="0"/>
              </a:spcBef>
              <a:spcAft>
                <a:spcPts val="0"/>
              </a:spcAft>
              <a:buClr>
                <a:srgbClr val="000000"/>
              </a:buClr>
              <a:buSzPts val="1400"/>
              <a:buFont typeface="Arial"/>
              <a:buChar char="•"/>
            </a:pPr>
            <a:r>
              <a:rPr lang="nl-BE" b="1"/>
              <a:t>identifier </a:t>
            </a:r>
            <a:r>
              <a:rPr lang="nl-BE"/>
              <a:t>= 458 32 87 10 30 (National Register </a:t>
            </a:r>
            <a:br>
              <a:rPr lang="nl-BE"/>
            </a:br>
            <a:r>
              <a:rPr lang="nl-BE"/>
              <a:t>Number)</a:t>
            </a:r>
            <a:endParaRPr/>
          </a:p>
          <a:p>
            <a:pPr marL="285750" marR="0" lvl="0" indent="-285750" algn="l" rtl="0">
              <a:lnSpc>
                <a:spcPct val="100000"/>
              </a:lnSpc>
              <a:spcBef>
                <a:spcPts val="0"/>
              </a:spcBef>
              <a:spcAft>
                <a:spcPts val="0"/>
              </a:spcAft>
              <a:buClr>
                <a:srgbClr val="000000"/>
              </a:buClr>
              <a:buSzPts val="1400"/>
              <a:buFont typeface="Arial"/>
              <a:buChar char="•"/>
            </a:pPr>
            <a:r>
              <a:rPr lang="nl-BE" b="1"/>
              <a:t>legalName </a:t>
            </a:r>
            <a:r>
              <a:rPr lang="nl-BE"/>
              <a:t>= Kate Doe</a:t>
            </a:r>
            <a:endParaRPr/>
          </a:p>
          <a:p>
            <a:pPr marL="0" marR="0" lvl="0" indent="0" algn="l" rtl="0">
              <a:lnSpc>
                <a:spcPct val="100000"/>
              </a:lnSpc>
              <a:spcBef>
                <a:spcPts val="0"/>
              </a:spcBef>
              <a:spcAft>
                <a:spcPts val="0"/>
              </a:spcAft>
              <a:buNone/>
            </a:pPr>
            <a:endParaRPr/>
          </a:p>
          <a:p>
            <a:pPr marL="0" lvl="0" indent="0" algn="l" rtl="0">
              <a:spcBef>
                <a:spcPts val="0"/>
              </a:spcBef>
              <a:spcAft>
                <a:spcPts val="0"/>
              </a:spcAft>
              <a:buNone/>
            </a:pPr>
            <a:r>
              <a:rPr lang="nl-BE" b="1"/>
              <a:t>DataRequester</a:t>
            </a:r>
            <a:endParaRPr b="1"/>
          </a:p>
          <a:p>
            <a:pPr marL="285750" lvl="0" indent="-285750" algn="l" rtl="0">
              <a:spcBef>
                <a:spcPts val="0"/>
              </a:spcBef>
              <a:spcAft>
                <a:spcPts val="0"/>
              </a:spcAft>
              <a:buSzPts val="1400"/>
              <a:buChar char="•"/>
            </a:pPr>
            <a:r>
              <a:rPr lang="nl-BE"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identifier </a:t>
            </a:r>
            <a:r>
              <a:rPr lang="nl-B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 </a:t>
            </a:r>
            <a:r>
              <a:rPr lang="nl-B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0402.456.987</a:t>
            </a:r>
            <a:r>
              <a:rPr lang="nl-B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 (Company number)</a:t>
            </a:r>
            <a:endParaRPr/>
          </a:p>
          <a:p>
            <a:pPr marL="285750" lvl="0" indent="-285750" algn="l" rtl="0">
              <a:spcBef>
                <a:spcPts val="0"/>
              </a:spcBef>
              <a:spcAft>
                <a:spcPts val="0"/>
              </a:spcAft>
              <a:buSzPts val="1400"/>
              <a:buChar char="•"/>
            </a:pPr>
            <a:r>
              <a:rPr lang="nl-BE" b="1"/>
              <a:t>legalName </a:t>
            </a:r>
            <a:r>
              <a:rPr lang="nl-BE"/>
              <a:t>= KBC Bank</a:t>
            </a:r>
            <a:endParaRPr/>
          </a:p>
          <a:p>
            <a:pPr marL="0" lvl="2" indent="0" algn="l" rtl="0">
              <a:spcBef>
                <a:spcPts val="0"/>
              </a:spcBef>
              <a:spcAft>
                <a:spcPts val="0"/>
              </a:spcAft>
              <a:buNone/>
            </a:pPr>
            <a:endParaRPr sz="1100"/>
          </a:p>
          <a:p>
            <a:pPr marL="0" lvl="0" indent="0" algn="l" rtl="0">
              <a:spcBef>
                <a:spcPts val="0"/>
              </a:spcBef>
              <a:spcAft>
                <a:spcPts val="0"/>
              </a:spcAft>
              <a:buNone/>
            </a:pPr>
            <a:r>
              <a:rPr lang="nl-BE" b="1"/>
              <a:t>DataController</a:t>
            </a:r>
            <a:endParaRPr b="1"/>
          </a:p>
          <a:p>
            <a:pPr marL="285750" lvl="0" indent="-285750" algn="l" rtl="0">
              <a:spcBef>
                <a:spcPts val="0"/>
              </a:spcBef>
              <a:spcAft>
                <a:spcPts val="0"/>
              </a:spcAft>
              <a:buSzPts val="1400"/>
              <a:buChar char="•"/>
            </a:pPr>
            <a:r>
              <a:rPr lang="nl-BE" b="1"/>
              <a:t>identifier </a:t>
            </a:r>
            <a:r>
              <a:rPr lang="nl-BE"/>
              <a:t>= 0407.139.583 (Company number)</a:t>
            </a:r>
            <a:endParaRPr/>
          </a:p>
          <a:p>
            <a:pPr marL="285750" lvl="0" indent="-285750" algn="l" rtl="0">
              <a:spcBef>
                <a:spcPts val="0"/>
              </a:spcBef>
              <a:spcAft>
                <a:spcPts val="0"/>
              </a:spcAft>
              <a:buSzPts val="1400"/>
              <a:buChar char="•"/>
            </a:pPr>
            <a:r>
              <a:rPr lang="nl-BE" b="1"/>
              <a:t>legalName </a:t>
            </a:r>
            <a:r>
              <a:rPr lang="nl-BE"/>
              <a:t>= SD Worx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171450" lvl="2" indent="-101600" algn="l" rtl="0">
              <a:spcBef>
                <a:spcPts val="0"/>
              </a:spcBef>
              <a:spcAft>
                <a:spcPts val="0"/>
              </a:spcAft>
              <a:buNone/>
            </a:pPr>
            <a:endParaRPr sz="1100"/>
          </a:p>
          <a:p>
            <a:pPr marL="0" marR="0" lvl="0" indent="0" algn="l" rtl="0">
              <a:lnSpc>
                <a:spcPct val="100000"/>
              </a:lnSpc>
              <a:spcBef>
                <a:spcPts val="0"/>
              </a:spcBef>
              <a:spcAft>
                <a:spcPts val="0"/>
              </a:spcAft>
              <a:buNone/>
            </a:pPr>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24" name="Google Shape;724;p33"/>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Agents</a:t>
            </a:r>
            <a:endParaRPr sz="1400" b="0" i="0" u="none" strike="noStrike" cap="none">
              <a:solidFill>
                <a:srgbClr val="000000"/>
              </a:solidFill>
              <a:latin typeface="Arial"/>
              <a:ea typeface="Arial"/>
              <a:cs typeface="Arial"/>
              <a:sym typeface="Arial"/>
            </a:endParaRPr>
          </a:p>
        </p:txBody>
      </p:sp>
      <p:pic>
        <p:nvPicPr>
          <p:cNvPr id="725" name="Google Shape;725;p33"/>
          <p:cNvPicPr preferRelativeResize="0"/>
          <p:nvPr/>
        </p:nvPicPr>
        <p:blipFill>
          <a:blip r:embed="rId3">
            <a:alphaModFix/>
          </a:blip>
          <a:stretch>
            <a:fillRect/>
          </a:stretch>
        </p:blipFill>
        <p:spPr>
          <a:xfrm>
            <a:off x="4930848" y="1578411"/>
            <a:ext cx="3898301" cy="936313"/>
          </a:xfrm>
          <a:prstGeom prst="rect">
            <a:avLst/>
          </a:prstGeom>
          <a:noFill/>
          <a:ln>
            <a:noFill/>
          </a:ln>
        </p:spPr>
      </p:pic>
      <p:pic>
        <p:nvPicPr>
          <p:cNvPr id="726" name="Google Shape;726;p33"/>
          <p:cNvPicPr preferRelativeResize="0"/>
          <p:nvPr/>
        </p:nvPicPr>
        <p:blipFill>
          <a:blip r:embed="rId4">
            <a:alphaModFix/>
          </a:blip>
          <a:stretch>
            <a:fillRect/>
          </a:stretch>
        </p:blipFill>
        <p:spPr>
          <a:xfrm>
            <a:off x="5530355" y="2514725"/>
            <a:ext cx="3289379" cy="907725"/>
          </a:xfrm>
          <a:prstGeom prst="rect">
            <a:avLst/>
          </a:prstGeom>
          <a:noFill/>
          <a:ln>
            <a:noFill/>
          </a:ln>
        </p:spPr>
      </p:pic>
      <p:pic>
        <p:nvPicPr>
          <p:cNvPr id="727" name="Google Shape;727;p33"/>
          <p:cNvPicPr preferRelativeResize="0"/>
          <p:nvPr/>
        </p:nvPicPr>
        <p:blipFill>
          <a:blip r:embed="rId5">
            <a:alphaModFix/>
          </a:blip>
          <a:stretch>
            <a:fillRect/>
          </a:stretch>
        </p:blipFill>
        <p:spPr>
          <a:xfrm>
            <a:off x="5682370" y="3449549"/>
            <a:ext cx="3146780" cy="907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g1024051c350_1_57"/>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Consent</a:t>
            </a:r>
            <a:endParaRPr sz="1400" b="0" i="0" u="none" strike="noStrike" cap="none">
              <a:solidFill>
                <a:srgbClr val="000000"/>
              </a:solidFill>
              <a:latin typeface="Arial"/>
              <a:ea typeface="Arial"/>
              <a:cs typeface="Arial"/>
              <a:sym typeface="Arial"/>
            </a:endParaRPr>
          </a:p>
        </p:txBody>
      </p:sp>
      <p:sp>
        <p:nvSpPr>
          <p:cNvPr id="733" name="Google Shape;733;g1024051c350_1_57"/>
          <p:cNvSpPr txBox="1"/>
          <p:nvPr/>
        </p:nvSpPr>
        <p:spPr>
          <a:xfrm>
            <a:off x="691376" y="1077951"/>
            <a:ext cx="8006700" cy="3494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SzPts val="1400"/>
              <a:buChar char="•"/>
            </a:pPr>
            <a:r>
              <a:rPr lang="nl-BE" b="1"/>
              <a:t>expiryCondition </a:t>
            </a:r>
            <a:r>
              <a:rPr lang="nl-BE"/>
              <a:t>= {Offer is made}</a:t>
            </a:r>
            <a:endParaRPr/>
          </a:p>
          <a:p>
            <a:pPr marL="285750" marR="0" lvl="0" indent="-285750" algn="l" rtl="0">
              <a:lnSpc>
                <a:spcPct val="100000"/>
              </a:lnSpc>
              <a:spcBef>
                <a:spcPts val="0"/>
              </a:spcBef>
              <a:spcAft>
                <a:spcPts val="0"/>
              </a:spcAft>
              <a:buSzPts val="1400"/>
              <a:buChar char="•"/>
            </a:pPr>
            <a:r>
              <a:rPr lang="nl-BE" b="1"/>
              <a:t>medium </a:t>
            </a:r>
            <a:r>
              <a:rPr lang="nl-BE"/>
              <a:t>= webForm</a:t>
            </a:r>
            <a:endParaRPr/>
          </a:p>
          <a:p>
            <a:pPr marL="285750" marR="0" lvl="0" indent="-285750" algn="l" rtl="0">
              <a:lnSpc>
                <a:spcPct val="100000"/>
              </a:lnSpc>
              <a:spcBef>
                <a:spcPts val="0"/>
              </a:spcBef>
              <a:spcAft>
                <a:spcPts val="0"/>
              </a:spcAft>
              <a:buSzPts val="1400"/>
              <a:buChar char="•"/>
            </a:pPr>
            <a:r>
              <a:rPr lang="nl-BE" b="1"/>
              <a:t>creationTime</a:t>
            </a:r>
            <a:r>
              <a:rPr lang="nl-BE"/>
              <a:t> = 2021-11-09 16:45:16 GMT+1</a:t>
            </a:r>
            <a:endParaRPr/>
          </a:p>
          <a:p>
            <a:pPr marL="285750" marR="0" lvl="0" indent="-285750" algn="l" rtl="0">
              <a:lnSpc>
                <a:spcPct val="100000"/>
              </a:lnSpc>
              <a:spcBef>
                <a:spcPts val="0"/>
              </a:spcBef>
              <a:spcAft>
                <a:spcPts val="0"/>
              </a:spcAft>
              <a:buSzPts val="1400"/>
              <a:buChar char="•"/>
            </a:pPr>
            <a:r>
              <a:rPr lang="nl-BE" b="1"/>
              <a:t>status </a:t>
            </a:r>
            <a:r>
              <a:rPr lang="nl-BE"/>
              <a:t>= invalidForProcessing/expired</a:t>
            </a:r>
            <a:endParaRPr/>
          </a:p>
          <a:p>
            <a:pPr marL="457200" marR="0" lvl="0" indent="0" algn="l" rtl="0">
              <a:lnSpc>
                <a:spcPct val="100000"/>
              </a:lnSpc>
              <a:spcBef>
                <a:spcPts val="0"/>
              </a:spcBef>
              <a:spcAft>
                <a:spcPts val="0"/>
              </a:spcAft>
              <a:buNone/>
            </a:pPr>
            <a:endParaRPr/>
          </a:p>
          <a:p>
            <a:pPr marL="285750" marR="0" lvl="0" indent="-285750" algn="l" rtl="0">
              <a:lnSpc>
                <a:spcPct val="100000"/>
              </a:lnSpc>
              <a:spcBef>
                <a:spcPts val="0"/>
              </a:spcBef>
              <a:spcAft>
                <a:spcPts val="0"/>
              </a:spcAft>
              <a:buSzPts val="1400"/>
              <a:buChar char="•"/>
            </a:pPr>
            <a:r>
              <a:rPr lang="nl-BE" b="1"/>
              <a:t>expiryCondition </a:t>
            </a:r>
            <a:r>
              <a:rPr lang="nl-BE"/>
              <a:t>= {Offer is made}</a:t>
            </a:r>
            <a:endParaRPr/>
          </a:p>
          <a:p>
            <a:pPr marL="285750" marR="0" lvl="0" indent="-285750" algn="l" rtl="0">
              <a:lnSpc>
                <a:spcPct val="100000"/>
              </a:lnSpc>
              <a:spcBef>
                <a:spcPts val="0"/>
              </a:spcBef>
              <a:spcAft>
                <a:spcPts val="0"/>
              </a:spcAft>
              <a:buSzPts val="1400"/>
              <a:buChar char="•"/>
            </a:pPr>
            <a:r>
              <a:rPr lang="nl-BE" b="1"/>
              <a:t>medium </a:t>
            </a:r>
            <a:r>
              <a:rPr lang="nl-BE"/>
              <a:t>= webForm</a:t>
            </a:r>
            <a:endParaRPr/>
          </a:p>
          <a:p>
            <a:pPr marL="285750" marR="0" lvl="0" indent="-285750" algn="l" rtl="0">
              <a:lnSpc>
                <a:spcPct val="100000"/>
              </a:lnSpc>
              <a:spcBef>
                <a:spcPts val="0"/>
              </a:spcBef>
              <a:spcAft>
                <a:spcPts val="0"/>
              </a:spcAft>
              <a:buSzPts val="1400"/>
              <a:buChar char="•"/>
            </a:pPr>
            <a:r>
              <a:rPr lang="nl-BE" b="1"/>
              <a:t>status</a:t>
            </a:r>
            <a:r>
              <a:rPr lang="nl-BE"/>
              <a:t> = validForProcessing/explicitlyGiven</a:t>
            </a:r>
            <a:endParaRPr/>
          </a:p>
          <a:p>
            <a:pPr marL="285750" marR="0" lvl="0" indent="-285750" algn="l" rtl="0">
              <a:lnSpc>
                <a:spcPct val="100000"/>
              </a:lnSpc>
              <a:spcBef>
                <a:spcPts val="0"/>
              </a:spcBef>
              <a:spcAft>
                <a:spcPts val="0"/>
              </a:spcAft>
              <a:buSzPts val="1400"/>
              <a:buChar char="•"/>
            </a:pPr>
            <a:r>
              <a:rPr lang="nl-BE" b="1"/>
              <a:t>creationTime</a:t>
            </a:r>
            <a:r>
              <a:rPr lang="nl-BE"/>
              <a:t> = 2021-10-20 14:15:16 GMT+1</a:t>
            </a:r>
            <a:endParaRPr/>
          </a:p>
          <a:p>
            <a:pPr marL="457200" marR="0" lvl="0" indent="0" algn="l" rtl="0">
              <a:lnSpc>
                <a:spcPct val="100000"/>
              </a:lnSpc>
              <a:spcBef>
                <a:spcPts val="0"/>
              </a:spcBef>
              <a:spcAft>
                <a:spcPts val="0"/>
              </a:spcAft>
              <a:buNone/>
            </a:pPr>
            <a:endParaRPr/>
          </a:p>
          <a:p>
            <a:pPr marL="285750" marR="0" lvl="0" indent="-285750" algn="l" rtl="0">
              <a:lnSpc>
                <a:spcPct val="100000"/>
              </a:lnSpc>
              <a:spcBef>
                <a:spcPts val="0"/>
              </a:spcBef>
              <a:spcAft>
                <a:spcPts val="0"/>
              </a:spcAft>
              <a:buSzPts val="1400"/>
              <a:buChar char="•"/>
            </a:pPr>
            <a:r>
              <a:rPr lang="nl-BE" b="1"/>
              <a:t>expiryCondition </a:t>
            </a:r>
            <a:r>
              <a:rPr lang="nl-BE"/>
              <a:t>= {Offer is made}</a:t>
            </a:r>
            <a:endParaRPr/>
          </a:p>
          <a:p>
            <a:pPr marL="285750" marR="0" lvl="0" indent="-285750" algn="l" rtl="0">
              <a:lnSpc>
                <a:spcPct val="100000"/>
              </a:lnSpc>
              <a:spcBef>
                <a:spcPts val="0"/>
              </a:spcBef>
              <a:spcAft>
                <a:spcPts val="0"/>
              </a:spcAft>
              <a:buSzPts val="1400"/>
              <a:buChar char="•"/>
            </a:pPr>
            <a:r>
              <a:rPr lang="nl-BE" b="1"/>
              <a:t>medium </a:t>
            </a:r>
            <a:r>
              <a:rPr lang="nl-BE"/>
              <a:t>= webForm</a:t>
            </a:r>
            <a:endParaRPr/>
          </a:p>
          <a:p>
            <a:pPr marL="285750" lvl="0" indent="-285750" algn="l" rtl="0">
              <a:spcBef>
                <a:spcPts val="0"/>
              </a:spcBef>
              <a:spcAft>
                <a:spcPts val="0"/>
              </a:spcAft>
              <a:buSzPts val="1400"/>
              <a:buChar char="•"/>
            </a:pPr>
            <a:r>
              <a:rPr lang="nl-BE" b="1"/>
              <a:t>creationTime</a:t>
            </a:r>
            <a:r>
              <a:rPr lang="nl-BE"/>
              <a:t> = 2021-09-25 09:36:29 GMT+1</a:t>
            </a:r>
            <a:endParaRPr/>
          </a:p>
          <a:p>
            <a:pPr marL="285750" lvl="0" indent="-285750" algn="l" rtl="0">
              <a:spcBef>
                <a:spcPts val="0"/>
              </a:spcBef>
              <a:spcAft>
                <a:spcPts val="0"/>
              </a:spcAft>
              <a:buSzPts val="1400"/>
              <a:buChar char="•"/>
            </a:pPr>
            <a:r>
              <a:rPr lang="nl-BE" b="1"/>
              <a:t>status</a:t>
            </a:r>
            <a:r>
              <a:rPr lang="nl-BE"/>
              <a:t> = invalidForProcessing/requested</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34" name="Google Shape;734;g1024051c350_1_57"/>
          <p:cNvPicPr preferRelativeResize="0"/>
          <p:nvPr/>
        </p:nvPicPr>
        <p:blipFill>
          <a:blip r:embed="rId3">
            <a:alphaModFix/>
          </a:blip>
          <a:stretch>
            <a:fillRect/>
          </a:stretch>
        </p:blipFill>
        <p:spPr>
          <a:xfrm>
            <a:off x="6056177" y="705225"/>
            <a:ext cx="2371571" cy="4065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g1024051c350_1_45"/>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PersonalData</a:t>
            </a:r>
            <a:endParaRPr sz="1400" b="0" i="0" u="none" strike="noStrike" cap="none">
              <a:solidFill>
                <a:srgbClr val="000000"/>
              </a:solidFill>
              <a:latin typeface="Arial"/>
              <a:ea typeface="Arial"/>
              <a:cs typeface="Arial"/>
              <a:sym typeface="Arial"/>
            </a:endParaRPr>
          </a:p>
        </p:txBody>
      </p:sp>
      <p:sp>
        <p:nvSpPr>
          <p:cNvPr id="740" name="Google Shape;740;g1024051c350_1_45"/>
          <p:cNvSpPr txBox="1"/>
          <p:nvPr/>
        </p:nvSpPr>
        <p:spPr>
          <a:xfrm>
            <a:off x="691376" y="1077951"/>
            <a:ext cx="8006700" cy="1123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nl-BE" b="1"/>
              <a:t>personalDataType </a:t>
            </a:r>
            <a:r>
              <a:rPr lang="nl-BE"/>
              <a:t>= financial/generalPersonalData</a:t>
            </a:r>
            <a:endParaRPr/>
          </a:p>
          <a:p>
            <a:pPr marL="285750" marR="0" lvl="0" indent="-285750" algn="l" rtl="0">
              <a:lnSpc>
                <a:spcPct val="100000"/>
              </a:lnSpc>
              <a:spcBef>
                <a:spcPts val="0"/>
              </a:spcBef>
              <a:spcAft>
                <a:spcPts val="0"/>
              </a:spcAft>
              <a:buClr>
                <a:srgbClr val="000000"/>
              </a:buClr>
              <a:buSzPts val="1400"/>
              <a:buFont typeface="Arial"/>
              <a:buChar char="•"/>
            </a:pPr>
            <a:r>
              <a:rPr lang="nl-BE" b="1"/>
              <a:t>dataformat </a:t>
            </a:r>
            <a:r>
              <a:rPr lang="nl-BE"/>
              <a:t>= XML</a:t>
            </a:r>
            <a:endParaRPr/>
          </a:p>
          <a:p>
            <a:pPr marL="285750" marR="0" lvl="0" indent="-285750" algn="l" rtl="0">
              <a:lnSpc>
                <a:spcPct val="100000"/>
              </a:lnSpc>
              <a:spcBef>
                <a:spcPts val="0"/>
              </a:spcBef>
              <a:spcAft>
                <a:spcPts val="0"/>
              </a:spcAft>
              <a:buSzPts val="1400"/>
              <a:buChar char="•"/>
            </a:pPr>
            <a:r>
              <a:rPr lang="nl-BE" b="1"/>
              <a:t>category </a:t>
            </a:r>
            <a:r>
              <a:rPr lang="nl-BE"/>
              <a:t>= payslip</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41" name="Google Shape;741;g1024051c350_1_45"/>
          <p:cNvPicPr preferRelativeResize="0"/>
          <p:nvPr/>
        </p:nvPicPr>
        <p:blipFill>
          <a:blip r:embed="rId3">
            <a:alphaModFix/>
          </a:blip>
          <a:stretch>
            <a:fillRect/>
          </a:stretch>
        </p:blipFill>
        <p:spPr>
          <a:xfrm>
            <a:off x="5146825" y="2666901"/>
            <a:ext cx="3467100" cy="1266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408" name="Google Shape;408;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Recording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g1024051c350_1_63"/>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PersonalDataHandling</a:t>
            </a:r>
            <a:endParaRPr sz="1400" b="0" i="0" u="none" strike="noStrike" cap="none">
              <a:solidFill>
                <a:srgbClr val="000000"/>
              </a:solidFill>
              <a:latin typeface="Arial"/>
              <a:ea typeface="Arial"/>
              <a:cs typeface="Arial"/>
              <a:sym typeface="Arial"/>
            </a:endParaRPr>
          </a:p>
        </p:txBody>
      </p:sp>
      <p:sp>
        <p:nvSpPr>
          <p:cNvPr id="747" name="Google Shape;747;g1024051c350_1_63"/>
          <p:cNvSpPr txBox="1"/>
          <p:nvPr/>
        </p:nvSpPr>
        <p:spPr>
          <a:xfrm>
            <a:off x="691376" y="1077951"/>
            <a:ext cx="8006700" cy="1339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nl-BE" b="1"/>
              <a:t>measure </a:t>
            </a:r>
            <a:r>
              <a:rPr lang="nl-BE"/>
              <a:t>= accessControlMethod</a:t>
            </a:r>
            <a:endParaRPr/>
          </a:p>
          <a:p>
            <a:pPr marL="285750" marR="0" lvl="0" indent="-285750" algn="l" rtl="0">
              <a:lnSpc>
                <a:spcPct val="100000"/>
              </a:lnSpc>
              <a:spcBef>
                <a:spcPts val="0"/>
              </a:spcBef>
              <a:spcAft>
                <a:spcPts val="0"/>
              </a:spcAft>
              <a:buSzPts val="1400"/>
              <a:buChar char="•"/>
            </a:pPr>
            <a:r>
              <a:rPr lang="nl-BE" b="1"/>
              <a:t>processing </a:t>
            </a:r>
            <a:r>
              <a:rPr lang="nl-BE"/>
              <a:t>= consultation, use</a:t>
            </a:r>
            <a:endParaRPr/>
          </a:p>
          <a:p>
            <a:pPr marL="285750" marR="0" lvl="0" indent="-285750" algn="l" rtl="0">
              <a:lnSpc>
                <a:spcPct val="100000"/>
              </a:lnSpc>
              <a:spcBef>
                <a:spcPts val="0"/>
              </a:spcBef>
              <a:spcAft>
                <a:spcPts val="0"/>
              </a:spcAft>
              <a:buSzPts val="1400"/>
              <a:buChar char="•"/>
            </a:pPr>
            <a:r>
              <a:rPr lang="nl-BE" b="1"/>
              <a:t>purpose </a:t>
            </a:r>
            <a:r>
              <a:rPr lang="nl-BE"/>
              <a:t>= eligibilityCheckForMortgageLoan</a:t>
            </a:r>
            <a:endParaRPr/>
          </a:p>
          <a:p>
            <a:pPr marL="45720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48" name="Google Shape;748;g1024051c350_1_63"/>
          <p:cNvPicPr preferRelativeResize="0"/>
          <p:nvPr/>
        </p:nvPicPr>
        <p:blipFill>
          <a:blip r:embed="rId3">
            <a:alphaModFix/>
          </a:blip>
          <a:stretch>
            <a:fillRect/>
          </a:stretch>
        </p:blipFill>
        <p:spPr>
          <a:xfrm>
            <a:off x="4888075" y="2806426"/>
            <a:ext cx="3810000" cy="1152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gf73fb14ca0_0_0"/>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Case 2 – </a:t>
            </a:r>
            <a:r>
              <a:rPr lang="nl-BE" sz="3200" b="1" i="0" u="none" strike="noStrike" cap="none">
                <a:solidFill>
                  <a:srgbClr val="222222"/>
                </a:solidFill>
                <a:latin typeface="Arial"/>
                <a:ea typeface="Arial"/>
                <a:cs typeface="Arial"/>
                <a:sym typeface="Arial"/>
              </a:rPr>
              <a:t>Give consent to blood group info in case of a medical emergency</a:t>
            </a:r>
            <a:endParaRPr sz="1400" b="0" i="0" u="none" strike="noStrike" cap="none">
              <a:solidFill>
                <a:srgbClr val="000000"/>
              </a:solidFill>
              <a:latin typeface="Arial"/>
              <a:ea typeface="Arial"/>
              <a:cs typeface="Arial"/>
              <a:sym typeface="Arial"/>
            </a:endParaRPr>
          </a:p>
        </p:txBody>
      </p:sp>
      <p:sp>
        <p:nvSpPr>
          <p:cNvPr id="754" name="Google Shape;754;gf73fb14ca0_0_0"/>
          <p:cNvSpPr txBox="1"/>
          <p:nvPr/>
        </p:nvSpPr>
        <p:spPr>
          <a:xfrm>
            <a:off x="640350" y="1730406"/>
            <a:ext cx="7599300" cy="1277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nl-BE" sz="1400" b="0" i="0" u="none" strike="noStrike" cap="none">
                <a:solidFill>
                  <a:srgbClr val="222222"/>
                </a:solidFill>
                <a:latin typeface="Arial"/>
                <a:ea typeface="Arial"/>
                <a:cs typeface="Arial"/>
                <a:sym typeface="Arial"/>
              </a:rPr>
              <a:t>On her way back from the bank, Kate is involved in a car accident. She is rushed to the hospital and is in urgent need of a blood administration.</a:t>
            </a:r>
            <a:r>
              <a:rPr lang="nl-BE">
                <a:solidFill>
                  <a:srgbClr val="222222"/>
                </a:solidFill>
              </a:rPr>
              <a:t> </a:t>
            </a:r>
            <a:r>
              <a:rPr lang="nl-BE" sz="1400" b="0" i="0" u="none" strike="noStrike" cap="none">
                <a:solidFill>
                  <a:srgbClr val="222222"/>
                </a:solidFill>
                <a:latin typeface="Arial"/>
                <a:ea typeface="Arial"/>
                <a:cs typeface="Arial"/>
                <a:sym typeface="Arial"/>
              </a:rPr>
              <a:t>Kate is unconscious, but luckily, she has already given consent to access her blood group in the past</a:t>
            </a:r>
            <a:r>
              <a:rPr lang="nl-BE">
                <a:solidFill>
                  <a:srgbClr val="222222"/>
                </a:solidFill>
              </a:rPr>
              <a:t> </a:t>
            </a:r>
            <a:r>
              <a:rPr lang="nl-BE" sz="1400" b="0" i="0" u="none" strike="noStrike" cap="none">
                <a:solidFill>
                  <a:srgbClr val="222222"/>
                </a:solidFill>
                <a:latin typeface="Arial"/>
                <a:ea typeface="Arial"/>
                <a:cs typeface="Arial"/>
                <a:sym typeface="Arial"/>
              </a:rPr>
              <a:t>in case of medical emergencies</a:t>
            </a:r>
            <a:r>
              <a:rPr lang="nl-BE">
                <a:solidFill>
                  <a:srgbClr val="222222"/>
                </a:solidFill>
              </a:rPr>
              <a:t> </a:t>
            </a:r>
            <a:r>
              <a:rPr lang="nl-BE" sz="1400" b="0" i="0" u="none" strike="noStrike" cap="none">
                <a:solidFill>
                  <a:srgbClr val="222222"/>
                </a:solidFill>
                <a:latin typeface="Arial"/>
                <a:ea typeface="Arial"/>
                <a:cs typeface="Arial"/>
                <a:sym typeface="Arial"/>
              </a:rPr>
              <a:t>w.r.t. healthcare professionals.</a:t>
            </a:r>
            <a:endParaRPr sz="1400" b="0" i="0" u="none" strike="noStrike" cap="none">
              <a:solidFill>
                <a:srgbClr val="22222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g1024051c350_1_253"/>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Case 2 – </a:t>
            </a:r>
            <a:r>
              <a:rPr lang="nl-BE" sz="3200" b="1" i="0" u="none" strike="noStrike" cap="none">
                <a:solidFill>
                  <a:srgbClr val="222222"/>
                </a:solidFill>
                <a:latin typeface="Arial"/>
                <a:ea typeface="Arial"/>
                <a:cs typeface="Arial"/>
                <a:sym typeface="Arial"/>
              </a:rPr>
              <a:t>Give consent to blood group info in case of a medical emergency</a:t>
            </a:r>
            <a:endParaRPr sz="1400" b="0" i="0" u="none" strike="noStrike" cap="none">
              <a:solidFill>
                <a:srgbClr val="000000"/>
              </a:solidFill>
              <a:latin typeface="Arial"/>
              <a:ea typeface="Arial"/>
              <a:cs typeface="Arial"/>
              <a:sym typeface="Arial"/>
            </a:endParaRPr>
          </a:p>
        </p:txBody>
      </p:sp>
      <p:pic>
        <p:nvPicPr>
          <p:cNvPr id="760" name="Google Shape;760;g1024051c350_1_253"/>
          <p:cNvPicPr preferRelativeResize="0"/>
          <p:nvPr/>
        </p:nvPicPr>
        <p:blipFill>
          <a:blip r:embed="rId3">
            <a:alphaModFix/>
          </a:blip>
          <a:stretch>
            <a:fillRect/>
          </a:stretch>
        </p:blipFill>
        <p:spPr>
          <a:xfrm>
            <a:off x="309300" y="1388350"/>
            <a:ext cx="8839200" cy="297327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g1024051c350_1_260"/>
          <p:cNvSpPr txBox="1"/>
          <p:nvPr/>
        </p:nvSpPr>
        <p:spPr>
          <a:xfrm>
            <a:off x="691376" y="1077951"/>
            <a:ext cx="8006700" cy="340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a:t>Agent is the superclass and its subclasses are:</a:t>
            </a:r>
            <a:br>
              <a:rPr lang="nl-BE"/>
            </a:br>
            <a:endParaRPr/>
          </a:p>
          <a:p>
            <a:pPr marL="0" marR="0" lvl="0" indent="0" algn="l" rtl="0">
              <a:lnSpc>
                <a:spcPct val="100000"/>
              </a:lnSpc>
              <a:spcBef>
                <a:spcPts val="0"/>
              </a:spcBef>
              <a:spcAft>
                <a:spcPts val="0"/>
              </a:spcAft>
              <a:buNone/>
            </a:pPr>
            <a:r>
              <a:rPr lang="nl-BE" b="1"/>
              <a:t>DataSubject</a:t>
            </a:r>
            <a:endParaRPr b="1"/>
          </a:p>
          <a:p>
            <a:pPr marL="285750" marR="0" lvl="0" indent="-285750" algn="l" rtl="0">
              <a:lnSpc>
                <a:spcPct val="100000"/>
              </a:lnSpc>
              <a:spcBef>
                <a:spcPts val="0"/>
              </a:spcBef>
              <a:spcAft>
                <a:spcPts val="0"/>
              </a:spcAft>
              <a:buClr>
                <a:srgbClr val="000000"/>
              </a:buClr>
              <a:buSzPts val="1400"/>
              <a:buFont typeface="Arial"/>
              <a:buChar char="•"/>
            </a:pPr>
            <a:r>
              <a:rPr lang="nl-BE" b="1"/>
              <a:t>identifier</a:t>
            </a:r>
            <a:r>
              <a:rPr lang="nl-BE"/>
              <a:t> = 458 32 87 10 30 (National Register Number)</a:t>
            </a:r>
            <a:endParaRPr/>
          </a:p>
          <a:p>
            <a:pPr marL="285750" marR="0" lvl="0" indent="-285750" algn="l" rtl="0">
              <a:lnSpc>
                <a:spcPct val="100000"/>
              </a:lnSpc>
              <a:spcBef>
                <a:spcPts val="0"/>
              </a:spcBef>
              <a:spcAft>
                <a:spcPts val="0"/>
              </a:spcAft>
              <a:buClr>
                <a:srgbClr val="000000"/>
              </a:buClr>
              <a:buSzPts val="1400"/>
              <a:buFont typeface="Arial"/>
              <a:buChar char="•"/>
            </a:pPr>
            <a:r>
              <a:rPr lang="nl-BE" b="1"/>
              <a:t>legalName </a:t>
            </a:r>
            <a:r>
              <a:rPr lang="nl-BE"/>
              <a:t>= Kate Doe</a:t>
            </a:r>
            <a:endParaRPr/>
          </a:p>
          <a:p>
            <a:pPr marL="0" marR="0" lvl="0" indent="0" algn="l" rtl="0">
              <a:lnSpc>
                <a:spcPct val="100000"/>
              </a:lnSpc>
              <a:spcBef>
                <a:spcPts val="0"/>
              </a:spcBef>
              <a:spcAft>
                <a:spcPts val="0"/>
              </a:spcAft>
              <a:buNone/>
            </a:pPr>
            <a:endParaRPr/>
          </a:p>
          <a:p>
            <a:pPr marL="0" lvl="0" indent="0" algn="l" rtl="0">
              <a:spcBef>
                <a:spcPts val="0"/>
              </a:spcBef>
              <a:spcAft>
                <a:spcPts val="0"/>
              </a:spcAft>
              <a:buNone/>
            </a:pPr>
            <a:r>
              <a:rPr lang="nl-BE" b="1"/>
              <a:t>DataRequester</a:t>
            </a:r>
            <a:endParaRPr b="1"/>
          </a:p>
          <a:p>
            <a:pPr marL="285750" lvl="0" indent="-285750" algn="l" rtl="0">
              <a:spcBef>
                <a:spcPts val="0"/>
              </a:spcBef>
              <a:spcAft>
                <a:spcPts val="0"/>
              </a:spcAft>
              <a:buSzPts val="1400"/>
              <a:buChar char="•"/>
            </a:pPr>
            <a:r>
              <a:rPr lang="nl-BE"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identifier </a:t>
            </a:r>
            <a:r>
              <a:rPr lang="nl-B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a:t>
            </a:r>
            <a:r>
              <a:rPr lang="nl-BE"/>
              <a:t>digitalSignature</a:t>
            </a:r>
            <a:endParaRPr/>
          </a:p>
          <a:p>
            <a:pPr marL="285750" lvl="0" indent="-285750" algn="l" rtl="0">
              <a:spcBef>
                <a:spcPts val="0"/>
              </a:spcBef>
              <a:spcAft>
                <a:spcPts val="0"/>
              </a:spcAft>
              <a:buSzPts val="1400"/>
              <a:buChar char="•"/>
            </a:pPr>
            <a:r>
              <a:rPr lang="nl-BE" b="1"/>
              <a:t>fullName </a:t>
            </a:r>
            <a:r>
              <a:rPr lang="nl-BE"/>
              <a:t>= UZ Gent</a:t>
            </a:r>
            <a:endParaRPr/>
          </a:p>
          <a:p>
            <a:pPr marL="0" lvl="2" indent="0" algn="l" rtl="0">
              <a:spcBef>
                <a:spcPts val="0"/>
              </a:spcBef>
              <a:spcAft>
                <a:spcPts val="0"/>
              </a:spcAft>
              <a:buNone/>
            </a:pPr>
            <a:endParaRPr sz="1100"/>
          </a:p>
          <a:p>
            <a:pPr marL="0" lvl="0" indent="0" algn="l" rtl="0">
              <a:spcBef>
                <a:spcPts val="0"/>
              </a:spcBef>
              <a:spcAft>
                <a:spcPts val="0"/>
              </a:spcAft>
              <a:buNone/>
            </a:pPr>
            <a:r>
              <a:rPr lang="nl-BE" b="1"/>
              <a:t>DataController</a:t>
            </a:r>
            <a:endParaRPr b="1"/>
          </a:p>
          <a:p>
            <a:pPr marL="285750" lvl="0" indent="-285750" algn="l" rtl="0">
              <a:spcBef>
                <a:spcPts val="0"/>
              </a:spcBef>
              <a:spcAft>
                <a:spcPts val="0"/>
              </a:spcAft>
              <a:buSzPts val="1400"/>
              <a:buChar char="•"/>
            </a:pPr>
            <a:r>
              <a:rPr lang="nl-BE" b="1"/>
              <a:t>identifier </a:t>
            </a:r>
            <a:r>
              <a:rPr lang="nl-BE"/>
              <a:t>= 345.098.123 (Company number)</a:t>
            </a:r>
            <a:endParaRPr/>
          </a:p>
          <a:p>
            <a:pPr marL="285750" lvl="0" indent="-285750" algn="l" rtl="0">
              <a:spcBef>
                <a:spcPts val="0"/>
              </a:spcBef>
              <a:spcAft>
                <a:spcPts val="0"/>
              </a:spcAft>
              <a:buSzPts val="1400"/>
              <a:buChar char="•"/>
            </a:pPr>
            <a:r>
              <a:rPr lang="nl-BE" b="1"/>
              <a:t>fullName </a:t>
            </a:r>
            <a:r>
              <a:rPr lang="nl-BE"/>
              <a:t>= Medilab</a:t>
            </a:r>
            <a:endParaRPr/>
          </a:p>
          <a:p>
            <a:pPr marL="171450" lvl="2" indent="-101600" algn="l" rtl="0">
              <a:spcBef>
                <a:spcPts val="0"/>
              </a:spcBef>
              <a:spcAft>
                <a:spcPts val="0"/>
              </a:spcAft>
              <a:buNone/>
            </a:pPr>
            <a:endParaRPr sz="1100"/>
          </a:p>
          <a:p>
            <a:pPr marL="0" marR="0" lvl="0" indent="0" algn="l" rtl="0">
              <a:lnSpc>
                <a:spcPct val="100000"/>
              </a:lnSpc>
              <a:spcBef>
                <a:spcPts val="0"/>
              </a:spcBef>
              <a:spcAft>
                <a:spcPts val="0"/>
              </a:spcAft>
              <a:buNone/>
            </a:pPr>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66" name="Google Shape;766;g1024051c350_1_260"/>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Agents</a:t>
            </a:r>
            <a:endParaRPr sz="1400" b="0" i="0" u="none" strike="noStrike" cap="none">
              <a:solidFill>
                <a:srgbClr val="000000"/>
              </a:solidFill>
              <a:latin typeface="Arial"/>
              <a:ea typeface="Arial"/>
              <a:cs typeface="Arial"/>
              <a:sym typeface="Arial"/>
            </a:endParaRPr>
          </a:p>
        </p:txBody>
      </p:sp>
      <p:pic>
        <p:nvPicPr>
          <p:cNvPr id="767" name="Google Shape;767;g1024051c350_1_260"/>
          <p:cNvPicPr preferRelativeResize="0"/>
          <p:nvPr/>
        </p:nvPicPr>
        <p:blipFill>
          <a:blip r:embed="rId3">
            <a:alphaModFix/>
          </a:blip>
          <a:stretch>
            <a:fillRect/>
          </a:stretch>
        </p:blipFill>
        <p:spPr>
          <a:xfrm>
            <a:off x="5828763" y="1477625"/>
            <a:ext cx="3228975" cy="876300"/>
          </a:xfrm>
          <a:prstGeom prst="rect">
            <a:avLst/>
          </a:prstGeom>
          <a:noFill/>
          <a:ln>
            <a:noFill/>
          </a:ln>
        </p:spPr>
      </p:pic>
      <p:pic>
        <p:nvPicPr>
          <p:cNvPr id="768" name="Google Shape;768;g1024051c350_1_260"/>
          <p:cNvPicPr preferRelativeResize="0"/>
          <p:nvPr/>
        </p:nvPicPr>
        <p:blipFill>
          <a:blip r:embed="rId4">
            <a:alphaModFix/>
          </a:blip>
          <a:stretch>
            <a:fillRect/>
          </a:stretch>
        </p:blipFill>
        <p:spPr>
          <a:xfrm>
            <a:off x="6258563" y="2486850"/>
            <a:ext cx="2676525" cy="742950"/>
          </a:xfrm>
          <a:prstGeom prst="rect">
            <a:avLst/>
          </a:prstGeom>
          <a:noFill/>
          <a:ln>
            <a:noFill/>
          </a:ln>
        </p:spPr>
      </p:pic>
      <p:pic>
        <p:nvPicPr>
          <p:cNvPr id="769" name="Google Shape;769;g1024051c350_1_260"/>
          <p:cNvPicPr preferRelativeResize="0"/>
          <p:nvPr/>
        </p:nvPicPr>
        <p:blipFill>
          <a:blip r:embed="rId5">
            <a:alphaModFix/>
          </a:blip>
          <a:stretch>
            <a:fillRect/>
          </a:stretch>
        </p:blipFill>
        <p:spPr>
          <a:xfrm>
            <a:off x="6124050" y="3434800"/>
            <a:ext cx="2857500" cy="762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g1024051c350_1_95"/>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CCCEV</a:t>
            </a:r>
            <a:endParaRPr sz="3000" b="1"/>
          </a:p>
          <a:p>
            <a:pPr marL="0" marR="0" lvl="0" indent="0" algn="l" rtl="0">
              <a:lnSpc>
                <a:spcPct val="100000"/>
              </a:lnSpc>
              <a:spcBef>
                <a:spcPts val="0"/>
              </a:spcBef>
              <a:spcAft>
                <a:spcPts val="0"/>
              </a:spcAft>
              <a:buClr>
                <a:srgbClr val="000000"/>
              </a:buClr>
              <a:buSzPts val="3000"/>
              <a:buFont typeface="Arial"/>
              <a:buNone/>
            </a:pPr>
            <a:endParaRPr sz="3000" b="1"/>
          </a:p>
        </p:txBody>
      </p:sp>
      <p:sp>
        <p:nvSpPr>
          <p:cNvPr id="775" name="Google Shape;775;g1024051c350_1_95"/>
          <p:cNvSpPr txBox="1"/>
          <p:nvPr/>
        </p:nvSpPr>
        <p:spPr>
          <a:xfrm>
            <a:off x="691376" y="1077951"/>
            <a:ext cx="80067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76" name="Google Shape;776;g1024051c350_1_95"/>
          <p:cNvPicPr preferRelativeResize="0"/>
          <p:nvPr/>
        </p:nvPicPr>
        <p:blipFill>
          <a:blip r:embed="rId3">
            <a:alphaModFix/>
          </a:blip>
          <a:stretch>
            <a:fillRect/>
          </a:stretch>
        </p:blipFill>
        <p:spPr>
          <a:xfrm>
            <a:off x="5341874" y="1239875"/>
            <a:ext cx="3735876" cy="692700"/>
          </a:xfrm>
          <a:prstGeom prst="rect">
            <a:avLst/>
          </a:prstGeom>
          <a:noFill/>
          <a:ln>
            <a:noFill/>
          </a:ln>
        </p:spPr>
      </p:pic>
      <p:pic>
        <p:nvPicPr>
          <p:cNvPr id="777" name="Google Shape;777;g1024051c350_1_95"/>
          <p:cNvPicPr preferRelativeResize="0"/>
          <p:nvPr/>
        </p:nvPicPr>
        <p:blipFill>
          <a:blip r:embed="rId4">
            <a:alphaModFix/>
          </a:blip>
          <a:stretch>
            <a:fillRect/>
          </a:stretch>
        </p:blipFill>
        <p:spPr>
          <a:xfrm>
            <a:off x="4356650" y="2014700"/>
            <a:ext cx="4732059" cy="692700"/>
          </a:xfrm>
          <a:prstGeom prst="rect">
            <a:avLst/>
          </a:prstGeom>
          <a:noFill/>
          <a:ln>
            <a:noFill/>
          </a:ln>
        </p:spPr>
      </p:pic>
      <p:pic>
        <p:nvPicPr>
          <p:cNvPr id="778" name="Google Shape;778;g1024051c350_1_95"/>
          <p:cNvPicPr preferRelativeResize="0"/>
          <p:nvPr/>
        </p:nvPicPr>
        <p:blipFill>
          <a:blip r:embed="rId5">
            <a:alphaModFix/>
          </a:blip>
          <a:stretch>
            <a:fillRect/>
          </a:stretch>
        </p:blipFill>
        <p:spPr>
          <a:xfrm>
            <a:off x="4658150" y="2777376"/>
            <a:ext cx="4419600" cy="781050"/>
          </a:xfrm>
          <a:prstGeom prst="rect">
            <a:avLst/>
          </a:prstGeom>
          <a:noFill/>
          <a:ln>
            <a:noFill/>
          </a:ln>
        </p:spPr>
      </p:pic>
      <p:sp>
        <p:nvSpPr>
          <p:cNvPr id="779" name="Google Shape;779;g1024051c350_1_95"/>
          <p:cNvSpPr txBox="1"/>
          <p:nvPr/>
        </p:nvSpPr>
        <p:spPr>
          <a:xfrm>
            <a:off x="691375" y="1077950"/>
            <a:ext cx="5182800" cy="404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b="1"/>
              <a:t>cccev::Criterion</a:t>
            </a:r>
            <a:endParaRPr b="1"/>
          </a:p>
          <a:p>
            <a:pPr marL="285750" marR="0" lvl="0" indent="-285750" algn="l" rtl="0">
              <a:lnSpc>
                <a:spcPct val="100000"/>
              </a:lnSpc>
              <a:spcBef>
                <a:spcPts val="0"/>
              </a:spcBef>
              <a:spcAft>
                <a:spcPts val="0"/>
              </a:spcAft>
              <a:buClr>
                <a:srgbClr val="000000"/>
              </a:buClr>
              <a:buSzPts val="1400"/>
              <a:buFont typeface="Arial"/>
              <a:buChar char="•"/>
            </a:pPr>
            <a:r>
              <a:rPr lang="nl-BE" b="1"/>
              <a:t>description</a:t>
            </a:r>
            <a:r>
              <a:rPr lang="nl-BE"/>
              <a:t> = The Data Subject is in </a:t>
            </a:r>
            <a:br>
              <a:rPr lang="nl-BE"/>
            </a:br>
            <a:r>
              <a:rPr lang="nl-BE"/>
              <a:t>need of blood administration.</a:t>
            </a:r>
            <a:endParaRPr/>
          </a:p>
          <a:p>
            <a:pPr marL="457200" marR="0" lvl="0" indent="0" algn="l" rtl="0">
              <a:lnSpc>
                <a:spcPct val="100000"/>
              </a:lnSpc>
              <a:spcBef>
                <a:spcPts val="0"/>
              </a:spcBef>
              <a:spcAft>
                <a:spcPts val="0"/>
              </a:spcAft>
              <a:buNone/>
            </a:pPr>
            <a:endParaRPr/>
          </a:p>
          <a:p>
            <a:pPr marL="0" lvl="0" indent="0" algn="l" rtl="0">
              <a:spcBef>
                <a:spcPts val="0"/>
              </a:spcBef>
              <a:spcAft>
                <a:spcPts val="0"/>
              </a:spcAft>
              <a:buNone/>
            </a:pPr>
            <a:r>
              <a:rPr lang="nl-BE" b="1"/>
              <a:t>cccev::Criterion</a:t>
            </a:r>
            <a:endParaRPr b="1"/>
          </a:p>
          <a:p>
            <a:pPr marL="285750" lvl="0" indent="-285750" algn="l" rtl="0">
              <a:spcBef>
                <a:spcPts val="0"/>
              </a:spcBef>
              <a:spcAft>
                <a:spcPts val="0"/>
              </a:spcAft>
              <a:buSzPts val="1400"/>
              <a:buChar char="•"/>
            </a:pPr>
            <a:r>
              <a:rPr lang="nl-BE" b="1"/>
              <a:t>description</a:t>
            </a:r>
            <a:r>
              <a:rPr lang="nl-BE"/>
              <a:t> = The Data Receiver is a </a:t>
            </a:r>
            <a:br>
              <a:rPr lang="nl-BE"/>
            </a:br>
            <a:r>
              <a:rPr lang="nl-BE"/>
              <a:t>legally registered healthcare professional.</a:t>
            </a:r>
            <a:endParaRPr/>
          </a:p>
          <a:p>
            <a:pPr marL="0" marR="0" lvl="0" indent="0" algn="l" rtl="0">
              <a:lnSpc>
                <a:spcPct val="100000"/>
              </a:lnSpc>
              <a:spcBef>
                <a:spcPts val="0"/>
              </a:spcBef>
              <a:spcAft>
                <a:spcPts val="0"/>
              </a:spcAft>
              <a:buNone/>
            </a:pPr>
            <a:endParaRPr/>
          </a:p>
          <a:p>
            <a:pPr marL="0" lvl="0" indent="0" algn="l" rtl="0">
              <a:spcBef>
                <a:spcPts val="0"/>
              </a:spcBef>
              <a:spcAft>
                <a:spcPts val="0"/>
              </a:spcAft>
              <a:buNone/>
            </a:pPr>
            <a:r>
              <a:rPr lang="nl-BE" b="1"/>
              <a:t>cccev::InformationRequired</a:t>
            </a:r>
            <a:endParaRPr b="1"/>
          </a:p>
          <a:p>
            <a:pPr marL="285750" lvl="0" indent="-285750" algn="l" rtl="0">
              <a:spcBef>
                <a:spcPts val="0"/>
              </a:spcBef>
              <a:spcAft>
                <a:spcPts val="0"/>
              </a:spcAft>
              <a:buSzPts val="1400"/>
              <a:buChar char="•"/>
            </a:pPr>
            <a:r>
              <a:rPr lang="nl-BE" b="1"/>
              <a:t>description</a:t>
            </a:r>
            <a:r>
              <a:rPr lang="nl-BE"/>
              <a:t> = ¨Proof of eligibility to practise</a:t>
            </a:r>
            <a:br>
              <a:rPr lang="nl-BE"/>
            </a:br>
            <a:r>
              <a:rPr lang="nl-BE"/>
              <a:t> healthcare services</a:t>
            </a:r>
            <a:endParaRPr/>
          </a:p>
          <a:p>
            <a:pPr marL="0" lvl="2" indent="0" algn="l" rtl="0">
              <a:spcBef>
                <a:spcPts val="0"/>
              </a:spcBef>
              <a:spcAft>
                <a:spcPts val="0"/>
              </a:spcAft>
              <a:buNone/>
            </a:pPr>
            <a:endParaRPr sz="1100"/>
          </a:p>
          <a:p>
            <a:pPr marL="0" lvl="0" indent="0" algn="l" rtl="0">
              <a:spcBef>
                <a:spcPts val="0"/>
              </a:spcBef>
              <a:spcAft>
                <a:spcPts val="0"/>
              </a:spcAft>
              <a:buNone/>
            </a:pPr>
            <a:r>
              <a:rPr lang="nl-BE" b="1"/>
              <a:t>cccev::EvidenceType</a:t>
            </a:r>
            <a:endParaRPr b="1"/>
          </a:p>
          <a:p>
            <a:pPr marL="285750" lvl="0" indent="-285750" algn="l" rtl="0">
              <a:spcBef>
                <a:spcPts val="0"/>
              </a:spcBef>
              <a:spcAft>
                <a:spcPts val="0"/>
              </a:spcAft>
              <a:buSzPts val="1400"/>
              <a:buChar char="•"/>
            </a:pPr>
            <a:r>
              <a:rPr lang="nl-BE" b="1"/>
              <a:t>name</a:t>
            </a:r>
            <a:r>
              <a:rPr lang="nl-BE"/>
              <a:t> = healtcareVisa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171450" lvl="2" indent="-101600" algn="l" rtl="0">
              <a:spcBef>
                <a:spcPts val="0"/>
              </a:spcBef>
              <a:spcAft>
                <a:spcPts val="0"/>
              </a:spcAft>
              <a:buNone/>
            </a:pPr>
            <a:endParaRPr sz="1100"/>
          </a:p>
          <a:p>
            <a:pPr marL="0" marR="0" lvl="0" indent="0" algn="l" rtl="0">
              <a:lnSpc>
                <a:spcPct val="100000"/>
              </a:lnSpc>
              <a:spcBef>
                <a:spcPts val="0"/>
              </a:spcBef>
              <a:spcAft>
                <a:spcPts val="0"/>
              </a:spcAft>
              <a:buNone/>
            </a:pPr>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80" name="Google Shape;780;g1024051c350_1_95"/>
          <p:cNvPicPr preferRelativeResize="0"/>
          <p:nvPr/>
        </p:nvPicPr>
        <p:blipFill>
          <a:blip r:embed="rId6">
            <a:alphaModFix/>
          </a:blip>
          <a:stretch>
            <a:fillRect/>
          </a:stretch>
        </p:blipFill>
        <p:spPr>
          <a:xfrm>
            <a:off x="6331375" y="3573335"/>
            <a:ext cx="2733675" cy="781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1024051c350_1_100"/>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PersonalData</a:t>
            </a:r>
            <a:endParaRPr sz="1400" b="0" i="0" u="none" strike="noStrike" cap="none">
              <a:solidFill>
                <a:srgbClr val="000000"/>
              </a:solidFill>
              <a:latin typeface="Arial"/>
              <a:ea typeface="Arial"/>
              <a:cs typeface="Arial"/>
              <a:sym typeface="Arial"/>
            </a:endParaRPr>
          </a:p>
        </p:txBody>
      </p:sp>
      <p:sp>
        <p:nvSpPr>
          <p:cNvPr id="786" name="Google Shape;786;g1024051c350_1_100"/>
          <p:cNvSpPr txBox="1"/>
          <p:nvPr/>
        </p:nvSpPr>
        <p:spPr>
          <a:xfrm>
            <a:off x="691376" y="1077951"/>
            <a:ext cx="8006700" cy="1339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nl-BE" b="1"/>
              <a:t>dataformat </a:t>
            </a:r>
            <a:r>
              <a:rPr lang="nl-BE"/>
              <a:t>= XML</a:t>
            </a:r>
            <a:endParaRPr/>
          </a:p>
          <a:p>
            <a:pPr marL="285750" marR="0" lvl="0" indent="-285750" algn="l" rtl="0">
              <a:lnSpc>
                <a:spcPct val="100000"/>
              </a:lnSpc>
              <a:spcBef>
                <a:spcPts val="0"/>
              </a:spcBef>
              <a:spcAft>
                <a:spcPts val="0"/>
              </a:spcAft>
              <a:buClr>
                <a:srgbClr val="000000"/>
              </a:buClr>
              <a:buSzPts val="1400"/>
              <a:buFont typeface="Arial"/>
              <a:buChar char="•"/>
            </a:pPr>
            <a:r>
              <a:rPr lang="nl-BE" b="1"/>
              <a:t>personalDataType </a:t>
            </a:r>
            <a:r>
              <a:rPr lang="nl-BE"/>
              <a:t>= medicalRecord</a:t>
            </a:r>
            <a:endParaRPr/>
          </a:p>
          <a:p>
            <a:pPr marL="285750" marR="0" lvl="0" indent="-285750" algn="l" rtl="0">
              <a:lnSpc>
                <a:spcPct val="100000"/>
              </a:lnSpc>
              <a:spcBef>
                <a:spcPts val="0"/>
              </a:spcBef>
              <a:spcAft>
                <a:spcPts val="0"/>
              </a:spcAft>
              <a:buSzPts val="1400"/>
              <a:buChar char="•"/>
            </a:pPr>
            <a:r>
              <a:rPr lang="nl-BE" b="1"/>
              <a:t>category </a:t>
            </a:r>
            <a:r>
              <a:rPr lang="nl-BE"/>
              <a:t>= medical/bloodGroup</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87" name="Google Shape;787;g1024051c350_1_100"/>
          <p:cNvPicPr preferRelativeResize="0"/>
          <p:nvPr/>
        </p:nvPicPr>
        <p:blipFill>
          <a:blip r:embed="rId3">
            <a:alphaModFix/>
          </a:blip>
          <a:stretch>
            <a:fillRect/>
          </a:stretch>
        </p:blipFill>
        <p:spPr>
          <a:xfrm>
            <a:off x="3747050" y="2502950"/>
            <a:ext cx="3819525" cy="1268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1024051c350_1_105"/>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Consent</a:t>
            </a:r>
            <a:endParaRPr sz="1400" b="0" i="0" u="none" strike="noStrike" cap="none">
              <a:solidFill>
                <a:srgbClr val="000000"/>
              </a:solidFill>
              <a:latin typeface="Arial"/>
              <a:ea typeface="Arial"/>
              <a:cs typeface="Arial"/>
              <a:sym typeface="Arial"/>
            </a:endParaRPr>
          </a:p>
        </p:txBody>
      </p:sp>
      <p:sp>
        <p:nvSpPr>
          <p:cNvPr id="793" name="Google Shape;793;g1024051c350_1_105"/>
          <p:cNvSpPr txBox="1"/>
          <p:nvPr/>
        </p:nvSpPr>
        <p:spPr>
          <a:xfrm>
            <a:off x="691376" y="1077951"/>
            <a:ext cx="8006700" cy="1123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SzPts val="1400"/>
              <a:buChar char="•"/>
            </a:pPr>
            <a:r>
              <a:rPr lang="nl-BE" b="1"/>
              <a:t>medium</a:t>
            </a:r>
            <a:r>
              <a:rPr lang="nl-BE"/>
              <a:t> = digitalSignature</a:t>
            </a:r>
            <a:endParaRPr/>
          </a:p>
          <a:p>
            <a:pPr marL="285750" marR="0" lvl="0" indent="-285750" algn="l" rtl="0">
              <a:lnSpc>
                <a:spcPct val="100000"/>
              </a:lnSpc>
              <a:spcBef>
                <a:spcPts val="0"/>
              </a:spcBef>
              <a:spcAft>
                <a:spcPts val="0"/>
              </a:spcAft>
              <a:buSzPts val="1400"/>
              <a:buChar char="•"/>
            </a:pPr>
            <a:r>
              <a:rPr lang="nl-BE" b="1"/>
              <a:t>status</a:t>
            </a:r>
            <a:r>
              <a:rPr lang="nl-BE"/>
              <a:t> = validForProcessing/explicitlyGiven</a:t>
            </a:r>
            <a:endParaRPr/>
          </a:p>
          <a:p>
            <a:pPr marL="285750" marR="0" lvl="0" indent="-285750" algn="l" rtl="0">
              <a:lnSpc>
                <a:spcPct val="100000"/>
              </a:lnSpc>
              <a:spcBef>
                <a:spcPts val="0"/>
              </a:spcBef>
              <a:spcAft>
                <a:spcPts val="0"/>
              </a:spcAft>
              <a:buSzPts val="1400"/>
              <a:buChar char="•"/>
            </a:pPr>
            <a:r>
              <a:rPr lang="nl-BE" b="1"/>
              <a:t>creationTime</a:t>
            </a:r>
            <a:r>
              <a:rPr lang="nl-BE"/>
              <a:t> = 2021-10-20 14:15:16 GMT+1</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94" name="Google Shape;794;g1024051c350_1_105"/>
          <p:cNvPicPr preferRelativeResize="0"/>
          <p:nvPr/>
        </p:nvPicPr>
        <p:blipFill>
          <a:blip r:embed="rId3">
            <a:alphaModFix/>
          </a:blip>
          <a:stretch>
            <a:fillRect/>
          </a:stretch>
        </p:blipFill>
        <p:spPr>
          <a:xfrm>
            <a:off x="3674075" y="2638850"/>
            <a:ext cx="3622075" cy="1393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1024051c350_1_110"/>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PersonalDataHandling</a:t>
            </a:r>
            <a:endParaRPr sz="1400" b="0" i="0" u="none" strike="noStrike" cap="none">
              <a:solidFill>
                <a:srgbClr val="000000"/>
              </a:solidFill>
              <a:latin typeface="Arial"/>
              <a:ea typeface="Arial"/>
              <a:cs typeface="Arial"/>
              <a:sym typeface="Arial"/>
            </a:endParaRPr>
          </a:p>
        </p:txBody>
      </p:sp>
      <p:sp>
        <p:nvSpPr>
          <p:cNvPr id="800" name="Google Shape;800;g1024051c350_1_110"/>
          <p:cNvSpPr txBox="1"/>
          <p:nvPr/>
        </p:nvSpPr>
        <p:spPr>
          <a:xfrm>
            <a:off x="691376" y="1077951"/>
            <a:ext cx="8006700" cy="738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SzPts val="1400"/>
              <a:buChar char="•"/>
            </a:pPr>
            <a:r>
              <a:rPr lang="nl-BE" b="1"/>
              <a:t>processing </a:t>
            </a:r>
            <a:r>
              <a:rPr lang="nl-BE"/>
              <a:t>= consultation, use </a:t>
            </a:r>
            <a:endParaRPr/>
          </a:p>
          <a:p>
            <a:pPr marL="285750" marR="0" lvl="0" indent="-285750" algn="l" rtl="0">
              <a:lnSpc>
                <a:spcPct val="100000"/>
              </a:lnSpc>
              <a:spcBef>
                <a:spcPts val="0"/>
              </a:spcBef>
              <a:spcAft>
                <a:spcPts val="0"/>
              </a:spcAft>
              <a:buSzPts val="1400"/>
              <a:buChar char="•"/>
            </a:pPr>
            <a:r>
              <a:rPr lang="nl-BE" b="1"/>
              <a:t>purpose </a:t>
            </a:r>
            <a:r>
              <a:rPr lang="nl-BE"/>
              <a:t>= medicalEmmergency</a:t>
            </a:r>
            <a:endParaRPr/>
          </a:p>
          <a:p>
            <a:pPr marL="457200" marR="0" lvl="0" indent="0" algn="l" rtl="0">
              <a:lnSpc>
                <a:spcPct val="100000"/>
              </a:lnSpc>
              <a:spcBef>
                <a:spcPts val="0"/>
              </a:spcBef>
              <a:spcAft>
                <a:spcPts val="0"/>
              </a:spcAft>
              <a:buNone/>
            </a:pPr>
            <a:endParaRPr/>
          </a:p>
        </p:txBody>
      </p:sp>
      <p:pic>
        <p:nvPicPr>
          <p:cNvPr id="801" name="Google Shape;801;g1024051c350_1_110"/>
          <p:cNvPicPr preferRelativeResize="0"/>
          <p:nvPr/>
        </p:nvPicPr>
        <p:blipFill>
          <a:blip r:embed="rId3">
            <a:alphaModFix/>
          </a:blip>
          <a:stretch>
            <a:fillRect/>
          </a:stretch>
        </p:blipFill>
        <p:spPr>
          <a:xfrm>
            <a:off x="3538022" y="2571750"/>
            <a:ext cx="4393003" cy="1227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2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Q&amp;A and next steps</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807" name="Google Shape;807;p26"/>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8" name="Google Shape;808;p26"/>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813" name="Google Shape;813;p37"/>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814" name="Google Shape;814;p37"/>
          <p:cNvSpPr txBox="1"/>
          <p:nvPr/>
        </p:nvSpPr>
        <p:spPr>
          <a:xfrm>
            <a:off x="645459" y="486450"/>
            <a:ext cx="1935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Why do we do ... ?</a:t>
            </a:r>
            <a:endParaRPr sz="1400" b="0" i="0" u="none" strike="noStrike" cap="none">
              <a:solidFill>
                <a:srgbClr val="000000"/>
              </a:solidFill>
              <a:latin typeface="Arial"/>
              <a:ea typeface="Arial"/>
              <a:cs typeface="Arial"/>
              <a:sym typeface="Arial"/>
            </a:endParaRPr>
          </a:p>
        </p:txBody>
      </p:sp>
      <p:sp>
        <p:nvSpPr>
          <p:cNvPr id="815" name="Google Shape;815;p37"/>
          <p:cNvSpPr txBox="1"/>
          <p:nvPr/>
        </p:nvSpPr>
        <p:spPr>
          <a:xfrm>
            <a:off x="2041712" y="948116"/>
            <a:ext cx="263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Don’t we need to add ... ?</a:t>
            </a:r>
            <a:endParaRPr sz="1400" b="0" i="0" u="none" strike="noStrike" cap="none">
              <a:solidFill>
                <a:srgbClr val="000000"/>
              </a:solidFill>
              <a:latin typeface="Arial"/>
              <a:ea typeface="Arial"/>
              <a:cs typeface="Arial"/>
              <a:sym typeface="Arial"/>
            </a:endParaRPr>
          </a:p>
        </p:txBody>
      </p:sp>
      <p:sp>
        <p:nvSpPr>
          <p:cNvPr id="816" name="Google Shape;816;p37"/>
          <p:cNvSpPr txBox="1"/>
          <p:nvPr/>
        </p:nvSpPr>
        <p:spPr>
          <a:xfrm>
            <a:off x="4769225" y="486450"/>
            <a:ext cx="2676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Wouldn’t it be better if we ... ?</a:t>
            </a:r>
            <a:endParaRPr sz="1400" b="0" i="0" u="none" strike="noStrike" cap="none">
              <a:solidFill>
                <a:srgbClr val="000000"/>
              </a:solidFill>
              <a:latin typeface="Arial"/>
              <a:ea typeface="Arial"/>
              <a:cs typeface="Arial"/>
              <a:sym typeface="Arial"/>
            </a:endParaRPr>
          </a:p>
        </p:txBody>
      </p:sp>
      <p:sp>
        <p:nvSpPr>
          <p:cNvPr id="817" name="Google Shape;817;p37"/>
          <p:cNvSpPr txBox="1"/>
          <p:nvPr/>
        </p:nvSpPr>
        <p:spPr>
          <a:xfrm>
            <a:off x="6313045" y="948115"/>
            <a:ext cx="173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What about ...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Agenda</a:t>
            </a:r>
            <a:endParaRPr sz="1200" b="0" i="0" u="none" strike="noStrike" cap="none">
              <a:solidFill>
                <a:srgbClr val="000000"/>
              </a:solidFill>
              <a:latin typeface="Arial"/>
              <a:ea typeface="Arial"/>
              <a:cs typeface="Arial"/>
              <a:sym typeface="Arial"/>
            </a:endParaRPr>
          </a:p>
        </p:txBody>
      </p:sp>
      <p:pic>
        <p:nvPicPr>
          <p:cNvPr id="414" name="Google Shape;414;p5"/>
          <p:cNvPicPr preferRelativeResize="0"/>
          <p:nvPr/>
        </p:nvPicPr>
        <p:blipFill rotWithShape="1">
          <a:blip r:embed="rId3">
            <a:alphaModFix amt="40000"/>
          </a:blip>
          <a:srcRect l="36146" r="27787"/>
          <a:stretch/>
        </p:blipFill>
        <p:spPr>
          <a:xfrm>
            <a:off x="6361550" y="2675"/>
            <a:ext cx="2782449" cy="5143501"/>
          </a:xfrm>
          <a:prstGeom prst="rect">
            <a:avLst/>
          </a:prstGeom>
          <a:noFill/>
          <a:ln>
            <a:noFill/>
          </a:ln>
        </p:spPr>
      </p:pic>
      <p:sp>
        <p:nvSpPr>
          <p:cNvPr id="415" name="Google Shape;415;p5"/>
          <p:cNvSpPr txBox="1"/>
          <p:nvPr/>
        </p:nvSpPr>
        <p:spPr>
          <a:xfrm>
            <a:off x="2420100" y="1274150"/>
            <a:ext cx="4686300" cy="2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nl-BE" sz="1000" b="0" i="0" u="none" strike="noStrike" cap="none">
                <a:solidFill>
                  <a:srgbClr val="666666"/>
                </a:solidFill>
                <a:latin typeface="Arial"/>
                <a:ea typeface="Arial"/>
                <a:cs typeface="Arial"/>
                <a:sym typeface="Arial"/>
              </a:rPr>
              <a:t>Welcome: Who is who		                     5 min</a:t>
            </a:r>
            <a:endParaRPr sz="1000" b="0" i="0" u="none" strike="noStrike" cap="none">
              <a:solidFill>
                <a:srgbClr val="666666"/>
              </a:solidFill>
              <a:latin typeface="Arial"/>
              <a:ea typeface="Arial"/>
              <a:cs typeface="Arial"/>
              <a:sym typeface="Arial"/>
            </a:endParaRPr>
          </a:p>
        </p:txBody>
      </p:sp>
      <p:sp>
        <p:nvSpPr>
          <p:cNvPr id="416" name="Google Shape;416;p5"/>
          <p:cNvSpPr/>
          <p:nvPr/>
        </p:nvSpPr>
        <p:spPr>
          <a:xfrm>
            <a:off x="2229302" y="261641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7" name="Google Shape;417;p5"/>
          <p:cNvCxnSpPr/>
          <p:nvPr/>
        </p:nvCxnSpPr>
        <p:spPr>
          <a:xfrm>
            <a:off x="2265302" y="1442374"/>
            <a:ext cx="4500" cy="1602000"/>
          </a:xfrm>
          <a:prstGeom prst="straightConnector1">
            <a:avLst/>
          </a:prstGeom>
          <a:noFill/>
          <a:ln w="28575" cap="flat" cmpd="sng">
            <a:solidFill>
              <a:srgbClr val="7D7D7D"/>
            </a:solidFill>
            <a:prstDash val="solid"/>
            <a:round/>
            <a:headEnd type="none" w="sm" len="sm"/>
            <a:tailEnd type="none" w="sm" len="sm"/>
          </a:ln>
        </p:spPr>
      </p:cxnSp>
      <p:sp>
        <p:nvSpPr>
          <p:cNvPr id="418" name="Google Shape;418;p5"/>
          <p:cNvSpPr/>
          <p:nvPr/>
        </p:nvSpPr>
        <p:spPr>
          <a:xfrm>
            <a:off x="2229302" y="1360838"/>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5"/>
          <p:cNvSpPr/>
          <p:nvPr/>
        </p:nvSpPr>
        <p:spPr>
          <a:xfrm>
            <a:off x="2229302" y="219481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5"/>
          <p:cNvSpPr/>
          <p:nvPr/>
        </p:nvSpPr>
        <p:spPr>
          <a:xfrm>
            <a:off x="2229302" y="2979885"/>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5"/>
          <p:cNvSpPr/>
          <p:nvPr/>
        </p:nvSpPr>
        <p:spPr>
          <a:xfrm>
            <a:off x="2228843" y="261180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5"/>
          <p:cNvSpPr/>
          <p:nvPr/>
        </p:nvSpPr>
        <p:spPr>
          <a:xfrm>
            <a:off x="2229302" y="1777827"/>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5"/>
          <p:cNvSpPr txBox="1"/>
          <p:nvPr/>
        </p:nvSpPr>
        <p:spPr>
          <a:xfrm>
            <a:off x="2420100" y="1691125"/>
            <a:ext cx="4686300" cy="2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nl-BE" sz="1000" b="0" i="0" u="none" strike="noStrike" cap="none">
                <a:solidFill>
                  <a:srgbClr val="666666"/>
                </a:solidFill>
                <a:latin typeface="Arial"/>
                <a:ea typeface="Arial"/>
                <a:cs typeface="Arial"/>
                <a:sym typeface="Arial"/>
              </a:rPr>
              <a:t>Summary of the previous workshop	      </a:t>
            </a:r>
            <a:r>
              <a:rPr lang="nl-BE" sz="1000">
                <a:solidFill>
                  <a:srgbClr val="666666"/>
                </a:solidFill>
              </a:rPr>
              <a:t>20 </a:t>
            </a:r>
            <a:r>
              <a:rPr lang="nl-BE" sz="1000" b="0" i="0" u="none" strike="noStrike" cap="none">
                <a:solidFill>
                  <a:srgbClr val="666666"/>
                </a:solidFill>
                <a:latin typeface="Arial"/>
                <a:ea typeface="Arial"/>
                <a:cs typeface="Arial"/>
                <a:sym typeface="Arial"/>
              </a:rPr>
              <a:t>min</a:t>
            </a:r>
            <a:endParaRPr/>
          </a:p>
        </p:txBody>
      </p:sp>
      <p:sp>
        <p:nvSpPr>
          <p:cNvPr id="424" name="Google Shape;424;p5"/>
          <p:cNvSpPr txBox="1"/>
          <p:nvPr/>
        </p:nvSpPr>
        <p:spPr>
          <a:xfrm>
            <a:off x="2420100" y="2108100"/>
            <a:ext cx="4686300" cy="2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nl-BE" sz="1000" b="0" i="0" u="none" strike="noStrike" cap="none">
                <a:solidFill>
                  <a:srgbClr val="666666"/>
                </a:solidFill>
                <a:latin typeface="Arial"/>
                <a:ea typeface="Arial"/>
                <a:cs typeface="Arial"/>
                <a:sym typeface="Arial"/>
              </a:rPr>
              <a:t>New iteration of the data model                </a:t>
            </a:r>
            <a:r>
              <a:rPr lang="nl-BE" sz="1000">
                <a:solidFill>
                  <a:srgbClr val="666666"/>
                </a:solidFill>
              </a:rPr>
              <a:t>   </a:t>
            </a:r>
            <a:r>
              <a:rPr lang="nl-BE" sz="1000" b="0" i="0" u="none" strike="noStrike" cap="none">
                <a:solidFill>
                  <a:srgbClr val="666666"/>
                </a:solidFill>
                <a:latin typeface="Arial"/>
                <a:ea typeface="Arial"/>
                <a:cs typeface="Arial"/>
                <a:sym typeface="Arial"/>
              </a:rPr>
              <a:t>  </a:t>
            </a:r>
            <a:r>
              <a:rPr lang="nl-BE" sz="1000">
                <a:solidFill>
                  <a:srgbClr val="666666"/>
                </a:solidFill>
              </a:rPr>
              <a:t>60 </a:t>
            </a:r>
            <a:r>
              <a:rPr lang="nl-BE" sz="1000" b="0" i="0" u="none" strike="noStrike" cap="none">
                <a:solidFill>
                  <a:srgbClr val="666666"/>
                </a:solidFill>
                <a:latin typeface="Arial"/>
                <a:ea typeface="Arial"/>
                <a:cs typeface="Arial"/>
                <a:sym typeface="Arial"/>
              </a:rPr>
              <a:t>min</a:t>
            </a:r>
            <a:endParaRPr/>
          </a:p>
        </p:txBody>
      </p:sp>
      <p:sp>
        <p:nvSpPr>
          <p:cNvPr id="425" name="Google Shape;425;p5"/>
          <p:cNvSpPr txBox="1"/>
          <p:nvPr/>
        </p:nvSpPr>
        <p:spPr>
          <a:xfrm>
            <a:off x="2420100" y="2901238"/>
            <a:ext cx="4686300" cy="2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nl-BE" sz="1000" b="0" i="0" u="none" strike="noStrike" cap="none">
                <a:solidFill>
                  <a:srgbClr val="666666"/>
                </a:solidFill>
                <a:latin typeface="Arial"/>
                <a:ea typeface="Arial"/>
                <a:cs typeface="Arial"/>
                <a:sym typeface="Arial"/>
              </a:rPr>
              <a:t>Q&amp;A and next steps		                   10 min</a:t>
            </a:r>
            <a:endParaRPr sz="1000" b="0" i="0" u="none" strike="noStrike" cap="none">
              <a:solidFill>
                <a:srgbClr val="666666"/>
              </a:solidFill>
              <a:latin typeface="Arial"/>
              <a:ea typeface="Arial"/>
              <a:cs typeface="Arial"/>
              <a:sym typeface="Arial"/>
            </a:endParaRPr>
          </a:p>
        </p:txBody>
      </p:sp>
      <p:sp>
        <p:nvSpPr>
          <p:cNvPr id="426" name="Google Shape;426;p5"/>
          <p:cNvSpPr txBox="1"/>
          <p:nvPr/>
        </p:nvSpPr>
        <p:spPr>
          <a:xfrm>
            <a:off x="2420100" y="2509386"/>
            <a:ext cx="4686300" cy="2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nl-BE" sz="1000" b="0" i="0" u="none" strike="noStrike" cap="none">
                <a:solidFill>
                  <a:srgbClr val="666666"/>
                </a:solidFill>
                <a:latin typeface="Arial"/>
                <a:ea typeface="Arial"/>
                <a:cs typeface="Arial"/>
                <a:sym typeface="Arial"/>
              </a:rPr>
              <a:t>Use cases			                   </a:t>
            </a:r>
            <a:r>
              <a:rPr lang="nl-BE" sz="1000">
                <a:solidFill>
                  <a:srgbClr val="666666"/>
                </a:solidFill>
              </a:rPr>
              <a:t>40 </a:t>
            </a:r>
            <a:r>
              <a:rPr lang="nl-BE" sz="1000" b="0" i="0" u="none" strike="noStrike" cap="none">
                <a:solidFill>
                  <a:srgbClr val="666666"/>
                </a:solidFill>
                <a:latin typeface="Arial"/>
                <a:ea typeface="Arial"/>
                <a:cs typeface="Arial"/>
                <a:sym typeface="Arial"/>
              </a:rPr>
              <a:t>min</a:t>
            </a:r>
            <a:endParaRPr sz="1400" b="0" i="0" u="none" strike="noStrike" cap="none">
              <a:solidFill>
                <a:srgbClr val="000000"/>
              </a:solidFill>
              <a:latin typeface="Arial"/>
              <a:ea typeface="Arial"/>
              <a:cs typeface="Arial"/>
              <a:sym typeface="Arial"/>
            </a:endParaRPr>
          </a:p>
        </p:txBody>
      </p:sp>
      <p:sp>
        <p:nvSpPr>
          <p:cNvPr id="427" name="Google Shape;427;p5"/>
          <p:cNvSpPr/>
          <p:nvPr/>
        </p:nvSpPr>
        <p:spPr>
          <a:xfrm>
            <a:off x="649800" y="2283892"/>
            <a:ext cx="1579500" cy="300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0" i="0" u="none" strike="noStrike" cap="none">
                <a:solidFill>
                  <a:srgbClr val="000000"/>
                </a:solidFill>
                <a:latin typeface="Arial"/>
                <a:ea typeface="Arial"/>
                <a:cs typeface="Arial"/>
                <a:sym typeface="Arial"/>
              </a:rPr>
              <a:t>         15 min. break</a:t>
            </a:r>
            <a:endParaRPr sz="1100" b="0" i="0" u="none" strike="noStrike" cap="none">
              <a:solidFill>
                <a:srgbClr val="000000"/>
              </a:solidFill>
              <a:latin typeface="Arial"/>
              <a:ea typeface="Arial"/>
              <a:cs typeface="Arial"/>
              <a:sym typeface="Arial"/>
            </a:endParaRPr>
          </a:p>
        </p:txBody>
      </p:sp>
      <p:pic>
        <p:nvPicPr>
          <p:cNvPr id="428" name="Google Shape;428;p5"/>
          <p:cNvPicPr preferRelativeResize="0"/>
          <p:nvPr/>
        </p:nvPicPr>
        <p:blipFill rotWithShape="1">
          <a:blip r:embed="rId4">
            <a:alphaModFix/>
          </a:blip>
          <a:srcRect l="21775" r="23124"/>
          <a:stretch/>
        </p:blipFill>
        <p:spPr>
          <a:xfrm>
            <a:off x="705800" y="2272691"/>
            <a:ext cx="314871" cy="30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39"/>
          <p:cNvSpPr/>
          <p:nvPr/>
        </p:nvSpPr>
        <p:spPr>
          <a:xfrm>
            <a:off x="565138" y="435186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823" name="Google Shape;823;p39"/>
          <p:cNvGrpSpPr/>
          <p:nvPr/>
        </p:nvGrpSpPr>
        <p:grpSpPr>
          <a:xfrm>
            <a:off x="641992" y="1367322"/>
            <a:ext cx="478299" cy="478299"/>
            <a:chOff x="4640263" y="1219200"/>
            <a:chExt cx="123825" cy="123825"/>
          </a:xfrm>
        </p:grpSpPr>
        <p:sp>
          <p:nvSpPr>
            <p:cNvPr id="824" name="Google Shape;824;p39"/>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5" name="Google Shape;825;p39"/>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6" name="Google Shape;826;p39"/>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7" name="Google Shape;827;p39"/>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8" name="Google Shape;828;p39"/>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829" name="Google Shape;829;p39"/>
          <p:cNvGrpSpPr/>
          <p:nvPr/>
        </p:nvGrpSpPr>
        <p:grpSpPr>
          <a:xfrm>
            <a:off x="630430" y="1988262"/>
            <a:ext cx="470610" cy="478327"/>
            <a:chOff x="6215424" y="4028218"/>
            <a:chExt cx="202814" cy="206140"/>
          </a:xfrm>
        </p:grpSpPr>
        <p:sp>
          <p:nvSpPr>
            <p:cNvPr id="830" name="Google Shape;830;p39"/>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31" name="Google Shape;831;p39"/>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32" name="Google Shape;832;p39"/>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33" name="Google Shape;833;p39"/>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34" name="Google Shape;834;p39"/>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835" name="Google Shape;835;p39"/>
          <p:cNvGrpSpPr/>
          <p:nvPr/>
        </p:nvGrpSpPr>
        <p:grpSpPr>
          <a:xfrm>
            <a:off x="636284" y="2611000"/>
            <a:ext cx="471655" cy="471655"/>
            <a:chOff x="4287838" y="1854201"/>
            <a:chExt cx="149225" cy="149225"/>
          </a:xfrm>
        </p:grpSpPr>
        <p:sp>
          <p:nvSpPr>
            <p:cNvPr id="836" name="Google Shape;836;p39"/>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837" name="Google Shape;837;p39"/>
            <p:cNvCxnSpPr/>
            <p:nvPr/>
          </p:nvCxnSpPr>
          <p:spPr>
            <a:xfrm>
              <a:off x="4375150" y="1884363"/>
              <a:ext cx="0" cy="0"/>
            </a:xfrm>
            <a:prstGeom prst="straightConnector1">
              <a:avLst/>
            </a:prstGeom>
            <a:noFill/>
            <a:ln>
              <a:noFill/>
            </a:ln>
          </p:spPr>
        </p:cxnSp>
        <p:cxnSp>
          <p:nvCxnSpPr>
            <p:cNvPr id="838" name="Google Shape;838;p39"/>
            <p:cNvCxnSpPr/>
            <p:nvPr/>
          </p:nvCxnSpPr>
          <p:spPr>
            <a:xfrm>
              <a:off x="4375150" y="1884363"/>
              <a:ext cx="0" cy="0"/>
            </a:xfrm>
            <a:prstGeom prst="straightConnector1">
              <a:avLst/>
            </a:prstGeom>
            <a:noFill/>
            <a:ln>
              <a:noFill/>
            </a:ln>
          </p:spPr>
        </p:cxnSp>
        <p:sp>
          <p:nvSpPr>
            <p:cNvPr id="839" name="Google Shape;839;p39"/>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840" name="Google Shape;840;p39"/>
          <p:cNvSpPr txBox="1"/>
          <p:nvPr/>
        </p:nvSpPr>
        <p:spPr>
          <a:xfrm>
            <a:off x="1267626" y="1438900"/>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Process all input from this workshop</a:t>
            </a:r>
            <a:endParaRPr sz="1400" b="0" i="0" u="none" strike="noStrike" cap="none">
              <a:solidFill>
                <a:srgbClr val="000000"/>
              </a:solidFill>
              <a:latin typeface="Arial"/>
              <a:ea typeface="Arial"/>
              <a:cs typeface="Arial"/>
              <a:sym typeface="Arial"/>
            </a:endParaRPr>
          </a:p>
        </p:txBody>
      </p:sp>
      <p:sp>
        <p:nvSpPr>
          <p:cNvPr id="841" name="Google Shape;841;p39"/>
          <p:cNvSpPr txBox="1"/>
          <p:nvPr/>
        </p:nvSpPr>
        <p:spPr>
          <a:xfrm>
            <a:off x="1267625" y="2058188"/>
            <a:ext cx="69936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Send out the report from this workshop. Feedback is certainly welcome!</a:t>
            </a:r>
            <a:endParaRPr sz="1400" b="0" i="0" u="none" strike="noStrike" cap="none">
              <a:solidFill>
                <a:srgbClr val="000000"/>
              </a:solidFill>
              <a:latin typeface="Arial"/>
              <a:ea typeface="Arial"/>
              <a:cs typeface="Arial"/>
              <a:sym typeface="Arial"/>
            </a:endParaRPr>
          </a:p>
        </p:txBody>
      </p:sp>
      <p:sp>
        <p:nvSpPr>
          <p:cNvPr id="842" name="Google Shape;842;p39"/>
          <p:cNvSpPr txBox="1"/>
          <p:nvPr/>
        </p:nvSpPr>
        <p:spPr>
          <a:xfrm>
            <a:off x="1267572" y="2677477"/>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Capture feedback via GitHub on data model</a:t>
            </a:r>
            <a:r>
              <a:rPr lang="nl-BE" sz="1600"/>
              <a:t> </a:t>
            </a:r>
            <a:r>
              <a:rPr lang="nl-BE" sz="1600" b="0" i="0" u="none" strike="noStrike" cap="none">
                <a:solidFill>
                  <a:srgbClr val="000000"/>
                </a:solidFill>
                <a:latin typeface="Arial"/>
                <a:ea typeface="Arial"/>
                <a:cs typeface="Arial"/>
                <a:sym typeface="Arial"/>
              </a:rPr>
              <a:t>and report via GitHub !</a:t>
            </a:r>
            <a:endParaRPr/>
          </a:p>
          <a:p>
            <a:pPr marL="0" marR="0" lvl="0" indent="0" algn="l" rtl="0">
              <a:lnSpc>
                <a:spcPct val="100000"/>
              </a:lnSpc>
              <a:spcBef>
                <a:spcPts val="0"/>
              </a:spcBef>
              <a:spcAft>
                <a:spcPts val="0"/>
              </a:spcAft>
              <a:buClr>
                <a:srgbClr val="000000"/>
              </a:buClr>
              <a:buSzPts val="16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Next steps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0"/>
          <p:cNvSpPr txBox="1"/>
          <p:nvPr/>
        </p:nvSpPr>
        <p:spPr>
          <a:xfrm>
            <a:off x="628651" y="1346447"/>
            <a:ext cx="37662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40"/>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850" name="Google Shape;850;p40"/>
          <p:cNvSpPr txBox="1"/>
          <p:nvPr/>
        </p:nvSpPr>
        <p:spPr>
          <a:xfrm>
            <a:off x="834191" y="2439483"/>
            <a:ext cx="3560700" cy="126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nl-BE" sz="1500" b="0" i="0" u="none" strike="noStrike" cap="none">
                <a:solidFill>
                  <a:schemeClr val="dk1"/>
                </a:solidFill>
                <a:latin typeface="Arial"/>
                <a:ea typeface="Arial"/>
                <a:cs typeface="Arial"/>
                <a:sym typeface="Arial"/>
              </a:rPr>
              <a:t>Feedback can be given via mail to the contacts below:</a:t>
            </a:r>
            <a:endParaRPr sz="1300" b="0" i="0" u="none" strike="noStrike" cap="none">
              <a:solidFill>
                <a:srgbClr val="000000"/>
              </a:solidFill>
              <a:latin typeface="Arial"/>
              <a:ea typeface="Arial"/>
              <a:cs typeface="Arial"/>
              <a:sym typeface="Arial"/>
            </a:endParaRPr>
          </a:p>
          <a:p>
            <a:pPr marL="285750" marR="0" lvl="0" indent="-279400" algn="l" rtl="0">
              <a:lnSpc>
                <a:spcPct val="100000"/>
              </a:lnSpc>
              <a:spcBef>
                <a:spcPts val="0"/>
              </a:spcBef>
              <a:spcAft>
                <a:spcPts val="0"/>
              </a:spcAft>
              <a:buClr>
                <a:schemeClr val="dk1"/>
              </a:buClr>
              <a:buSzPts val="1300"/>
              <a:buFont typeface="Arial"/>
              <a:buChar char="•"/>
            </a:pPr>
            <a:r>
              <a:rPr lang="nl-BE" sz="1300" b="0" i="0" u="sng" strike="noStrike" cap="none">
                <a:solidFill>
                  <a:schemeClr val="hlink"/>
                </a:solidFill>
                <a:latin typeface="Arial"/>
                <a:ea typeface="Arial"/>
                <a:cs typeface="Arial"/>
                <a:sym typeface="Arial"/>
                <a:hlinkClick r:id="rId3"/>
              </a:rPr>
              <a:t>laurens.vercauteren@pwc.com</a:t>
            </a:r>
            <a:endParaRPr sz="1300" b="0" i="0" u="sng" strike="noStrike" cap="none">
              <a:solidFill>
                <a:schemeClr val="hlink"/>
              </a:solidFill>
              <a:latin typeface="Arial"/>
              <a:ea typeface="Arial"/>
              <a:cs typeface="Arial"/>
              <a:sym typeface="Arial"/>
            </a:endParaRPr>
          </a:p>
          <a:p>
            <a:pPr marL="285750" marR="0" lvl="0" indent="-279400" algn="l" rtl="0">
              <a:lnSpc>
                <a:spcPct val="100000"/>
              </a:lnSpc>
              <a:spcBef>
                <a:spcPts val="0"/>
              </a:spcBef>
              <a:spcAft>
                <a:spcPts val="0"/>
              </a:spcAft>
              <a:buClr>
                <a:schemeClr val="dk1"/>
              </a:buClr>
              <a:buSzPts val="1300"/>
              <a:buFont typeface="Arial"/>
              <a:buChar char="•"/>
            </a:pPr>
            <a:r>
              <a:rPr lang="nl-BE" sz="1300" b="0" i="0" u="sng" strike="noStrike" cap="none">
                <a:solidFill>
                  <a:schemeClr val="hlink"/>
                </a:solidFill>
                <a:latin typeface="Arial"/>
                <a:ea typeface="Arial"/>
                <a:cs typeface="Arial"/>
                <a:sym typeface="Arial"/>
                <a:hlinkClick r:id="rId4"/>
              </a:rPr>
              <a:t>michael.geamanu@pwc.com</a:t>
            </a:r>
            <a:endParaRPr sz="1300" b="0" i="0" u="sng" strike="noStrike" cap="none">
              <a:solidFill>
                <a:schemeClr val="hlink"/>
              </a:solidFill>
              <a:latin typeface="Arial"/>
              <a:ea typeface="Arial"/>
              <a:cs typeface="Arial"/>
              <a:sym typeface="Arial"/>
            </a:endParaRPr>
          </a:p>
          <a:p>
            <a:pPr marL="285750" marR="0" lvl="0" indent="-279400" algn="l" rtl="0">
              <a:lnSpc>
                <a:spcPct val="100000"/>
              </a:lnSpc>
              <a:spcBef>
                <a:spcPts val="0"/>
              </a:spcBef>
              <a:spcAft>
                <a:spcPts val="0"/>
              </a:spcAft>
              <a:buClr>
                <a:schemeClr val="hlink"/>
              </a:buClr>
              <a:buSzPts val="1300"/>
              <a:buChar char="•"/>
            </a:pPr>
            <a:r>
              <a:rPr lang="nl-BE" sz="1300" u="sng">
                <a:solidFill>
                  <a:schemeClr val="hlink"/>
                </a:solidFill>
              </a:rPr>
              <a:t>lora.van.looveren@pwc.com</a:t>
            </a:r>
            <a:endParaRPr sz="1300" u="sng">
              <a:solidFill>
                <a:schemeClr val="hlink"/>
              </a:solidFill>
            </a:endParaRPr>
          </a:p>
          <a:p>
            <a:pPr marL="285750" marR="0" lvl="0" indent="-184150" algn="l" rtl="0">
              <a:lnSpc>
                <a:spcPct val="100000"/>
              </a:lnSpc>
              <a:spcBef>
                <a:spcPts val="0"/>
              </a:spcBef>
              <a:spcAft>
                <a:spcPts val="0"/>
              </a:spcAft>
              <a:buClr>
                <a:srgbClr val="000000"/>
              </a:buClr>
              <a:buSzPts val="1600"/>
              <a:buFont typeface="Arial"/>
              <a:buNone/>
            </a:pPr>
            <a:endParaRPr sz="1500" b="0" i="0" u="none" strike="noStrike" cap="none">
              <a:solidFill>
                <a:schemeClr val="dk1"/>
              </a:solidFill>
              <a:latin typeface="Arial"/>
              <a:ea typeface="Arial"/>
              <a:cs typeface="Arial"/>
              <a:sym typeface="Arial"/>
            </a:endParaRPr>
          </a:p>
        </p:txBody>
      </p:sp>
      <p:sp>
        <p:nvSpPr>
          <p:cNvPr id="851" name="Google Shape;851;p40"/>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2" name="Google Shape;852;p40"/>
          <p:cNvPicPr preferRelativeResize="0"/>
          <p:nvPr/>
        </p:nvPicPr>
        <p:blipFill rotWithShape="1">
          <a:blip r:embed="rId5">
            <a:alphaModFix/>
          </a:blip>
          <a:srcRect/>
          <a:stretch/>
        </p:blipFill>
        <p:spPr>
          <a:xfrm>
            <a:off x="6044652" y="1522121"/>
            <a:ext cx="1577413" cy="548455"/>
          </a:xfrm>
          <a:prstGeom prst="rect">
            <a:avLst/>
          </a:prstGeom>
          <a:noFill/>
          <a:ln>
            <a:noFill/>
          </a:ln>
        </p:spPr>
      </p:pic>
      <p:sp>
        <p:nvSpPr>
          <p:cNvPr id="853" name="Google Shape;853;p40"/>
          <p:cNvSpPr txBox="1"/>
          <p:nvPr/>
        </p:nvSpPr>
        <p:spPr>
          <a:xfrm>
            <a:off x="5114189" y="2439483"/>
            <a:ext cx="33561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nl-BE" sz="1500" b="0" i="0" u="none" strike="noStrike" cap="none">
                <a:solidFill>
                  <a:schemeClr val="lt1"/>
                </a:solidFill>
                <a:latin typeface="Arial"/>
                <a:ea typeface="Arial"/>
                <a:cs typeface="Arial"/>
                <a:sym typeface="Arial"/>
              </a:rPr>
              <a:t>Feedback can be given via GitHub on the link below:</a:t>
            </a: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nl-BE" sz="1500" b="0" i="0" u="sng" strike="noStrike" cap="none">
                <a:solidFill>
                  <a:schemeClr val="hlink"/>
                </a:solidFill>
                <a:latin typeface="Arial"/>
                <a:ea typeface="Arial"/>
                <a:cs typeface="Arial"/>
                <a:sym typeface="Arial"/>
                <a:hlinkClick r:id="rId6"/>
              </a:rPr>
              <a:t>https://github.com/Informatievlaanderen/OSLOthema-consent</a:t>
            </a: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854" name="Google Shape;854;p4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a:t>
            </a:r>
            <a:endParaRPr sz="1400" b="0" i="0" u="none" strike="noStrike" cap="none">
              <a:solidFill>
                <a:srgbClr val="000000"/>
              </a:solidFill>
              <a:latin typeface="Arial"/>
              <a:ea typeface="Arial"/>
              <a:cs typeface="Arial"/>
              <a:sym typeface="Arial"/>
            </a:endParaRPr>
          </a:p>
        </p:txBody>
      </p:sp>
      <p:sp>
        <p:nvSpPr>
          <p:cNvPr id="855" name="Google Shape;855;p40"/>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1"/>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1" name="Google Shape;861;p4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Thematic workshop (OSLO)</a:t>
            </a:r>
            <a:endParaRPr sz="1400" b="0" i="0" u="none" strike="noStrike" cap="none">
              <a:solidFill>
                <a:srgbClr val="000000"/>
              </a:solidFill>
              <a:latin typeface="Arial"/>
              <a:ea typeface="Arial"/>
              <a:cs typeface="Arial"/>
              <a:sym typeface="Arial"/>
            </a:endParaRPr>
          </a:p>
        </p:txBody>
      </p:sp>
      <p:sp>
        <p:nvSpPr>
          <p:cNvPr id="862" name="Google Shape;862;p41"/>
          <p:cNvSpPr/>
          <p:nvPr/>
        </p:nvSpPr>
        <p:spPr>
          <a:xfrm rot="5400000">
            <a:off x="8483527" y="2499710"/>
            <a:ext cx="321600" cy="149700"/>
          </a:xfrm>
          <a:prstGeom prst="triangle">
            <a:avLst>
              <a:gd name="adj" fmla="val 50000"/>
            </a:avLst>
          </a:prstGeom>
          <a:solidFill>
            <a:srgbClr val="6B6B6B"/>
          </a:solidFill>
          <a:ln>
            <a:noFill/>
          </a:ln>
        </p:spPr>
        <p:txBody>
          <a:bodyPr spcFirstLastPara="1" wrap="square" lIns="51400" tIns="25700" rIns="51400" bIns="25700" anchor="t"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Arial"/>
              <a:ea typeface="Arial"/>
              <a:cs typeface="Arial"/>
              <a:sym typeface="Arial"/>
            </a:endParaRPr>
          </a:p>
        </p:txBody>
      </p:sp>
      <p:cxnSp>
        <p:nvCxnSpPr>
          <p:cNvPr id="863" name="Google Shape;863;p41"/>
          <p:cNvCxnSpPr/>
          <p:nvPr/>
        </p:nvCxnSpPr>
        <p:spPr>
          <a:xfrm>
            <a:off x="3419926" y="2668756"/>
            <a:ext cx="0" cy="547500"/>
          </a:xfrm>
          <a:prstGeom prst="straightConnector1">
            <a:avLst/>
          </a:prstGeom>
          <a:noFill/>
          <a:ln w="12700" cap="sq" cmpd="sng">
            <a:solidFill>
              <a:srgbClr val="6B6B6B"/>
            </a:solidFill>
            <a:prstDash val="solid"/>
            <a:round/>
            <a:headEnd type="none" w="sm" len="sm"/>
            <a:tailEnd type="diamond" w="med" len="med"/>
          </a:ln>
        </p:spPr>
      </p:cxnSp>
      <p:cxnSp>
        <p:nvCxnSpPr>
          <p:cNvPr id="864" name="Google Shape;864;p41"/>
          <p:cNvCxnSpPr/>
          <p:nvPr/>
        </p:nvCxnSpPr>
        <p:spPr>
          <a:xfrm rot="10800000">
            <a:off x="4977548" y="1909006"/>
            <a:ext cx="0" cy="570000"/>
          </a:xfrm>
          <a:prstGeom prst="straightConnector1">
            <a:avLst/>
          </a:prstGeom>
          <a:noFill/>
          <a:ln w="12700" cap="sq" cmpd="sng">
            <a:solidFill>
              <a:srgbClr val="F0D70F"/>
            </a:solidFill>
            <a:prstDash val="solid"/>
            <a:round/>
            <a:headEnd type="none" w="sm" len="sm"/>
            <a:tailEnd type="diamond" w="med" len="med"/>
          </a:ln>
        </p:spPr>
      </p:cxnSp>
      <p:sp>
        <p:nvSpPr>
          <p:cNvPr id="865" name="Google Shape;865;p41"/>
          <p:cNvSpPr txBox="1"/>
          <p:nvPr/>
        </p:nvSpPr>
        <p:spPr>
          <a:xfrm>
            <a:off x="536176" y="2485200"/>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nl-BE" sz="900" b="1" i="0" u="none" strike="noStrike" cap="none">
                <a:solidFill>
                  <a:schemeClr val="lt1"/>
                </a:solidFill>
                <a:latin typeface="Arial"/>
                <a:ea typeface="Arial"/>
                <a:cs typeface="Arial"/>
                <a:sym typeface="Arial"/>
              </a:rPr>
              <a:t>August</a:t>
            </a:r>
            <a:endParaRPr sz="900" b="1" i="0" u="none" strike="noStrike" cap="none">
              <a:solidFill>
                <a:schemeClr val="lt1"/>
              </a:solidFill>
              <a:latin typeface="Calibri"/>
              <a:ea typeface="Calibri"/>
              <a:cs typeface="Calibri"/>
              <a:sym typeface="Calibri"/>
            </a:endParaRPr>
          </a:p>
        </p:txBody>
      </p:sp>
      <p:sp>
        <p:nvSpPr>
          <p:cNvPr id="866" name="Google Shape;866;p41"/>
          <p:cNvSpPr txBox="1"/>
          <p:nvPr/>
        </p:nvSpPr>
        <p:spPr>
          <a:xfrm>
            <a:off x="2175337" y="2485200"/>
            <a:ext cx="16392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nl-BE" sz="900" b="1" i="0" u="none" strike="noStrike" cap="none">
                <a:solidFill>
                  <a:schemeClr val="dk1"/>
                </a:solidFill>
                <a:latin typeface="Arial"/>
                <a:ea typeface="Arial"/>
                <a:cs typeface="Arial"/>
                <a:sym typeface="Arial"/>
              </a:rPr>
              <a:t>September</a:t>
            </a:r>
            <a:endParaRPr sz="900" b="0" i="0" u="none" strike="noStrike" cap="none">
              <a:solidFill>
                <a:srgbClr val="000000"/>
              </a:solidFill>
              <a:latin typeface="Arial"/>
              <a:ea typeface="Arial"/>
              <a:cs typeface="Arial"/>
              <a:sym typeface="Arial"/>
            </a:endParaRPr>
          </a:p>
        </p:txBody>
      </p:sp>
      <p:sp>
        <p:nvSpPr>
          <p:cNvPr id="867" name="Google Shape;867;p41"/>
          <p:cNvSpPr txBox="1"/>
          <p:nvPr/>
        </p:nvSpPr>
        <p:spPr>
          <a:xfrm>
            <a:off x="3814501" y="2482481"/>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nl-BE" sz="900" b="1" i="0" u="none" strike="noStrike" cap="none">
                <a:solidFill>
                  <a:schemeClr val="lt1"/>
                </a:solidFill>
                <a:latin typeface="Arial"/>
                <a:ea typeface="Arial"/>
                <a:cs typeface="Arial"/>
                <a:sym typeface="Arial"/>
              </a:rPr>
              <a:t>October</a:t>
            </a:r>
            <a:endParaRPr sz="900" b="0" i="0" u="none" strike="noStrike" cap="none">
              <a:solidFill>
                <a:srgbClr val="000000"/>
              </a:solidFill>
              <a:latin typeface="Arial"/>
              <a:ea typeface="Arial"/>
              <a:cs typeface="Arial"/>
              <a:sym typeface="Arial"/>
            </a:endParaRPr>
          </a:p>
        </p:txBody>
      </p:sp>
      <p:sp>
        <p:nvSpPr>
          <p:cNvPr id="868" name="Google Shape;868;p41"/>
          <p:cNvSpPr txBox="1"/>
          <p:nvPr/>
        </p:nvSpPr>
        <p:spPr>
          <a:xfrm>
            <a:off x="6988181" y="2485172"/>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nl-BE" sz="900" b="1" i="0" u="none" strike="noStrike" cap="none">
                <a:solidFill>
                  <a:schemeClr val="lt1"/>
                </a:solidFill>
                <a:latin typeface="Arial"/>
                <a:ea typeface="Arial"/>
                <a:cs typeface="Arial"/>
                <a:sym typeface="Arial"/>
              </a:rPr>
              <a:t>December</a:t>
            </a:r>
            <a:endParaRPr sz="900" b="1" i="0" u="none" strike="noStrike" cap="none">
              <a:solidFill>
                <a:srgbClr val="FFFFFF"/>
              </a:solidFill>
              <a:latin typeface="Calibri"/>
              <a:ea typeface="Calibri"/>
              <a:cs typeface="Calibri"/>
              <a:sym typeface="Calibri"/>
            </a:endParaRPr>
          </a:p>
        </p:txBody>
      </p:sp>
      <p:sp>
        <p:nvSpPr>
          <p:cNvPr id="869" name="Google Shape;869;p41"/>
          <p:cNvSpPr txBox="1"/>
          <p:nvPr/>
        </p:nvSpPr>
        <p:spPr>
          <a:xfrm>
            <a:off x="1728111" y="1787965"/>
            <a:ext cx="909900" cy="476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238"/>
              <a:buFont typeface="Arial"/>
              <a:buNone/>
            </a:pPr>
            <a:r>
              <a:rPr lang="nl-BE" sz="1238" b="0" i="0" u="none" strike="noStrike" cap="none">
                <a:solidFill>
                  <a:schemeClr val="dk1"/>
                </a:solidFill>
                <a:latin typeface="Calibri"/>
                <a:ea typeface="Calibri"/>
                <a:cs typeface="Calibri"/>
                <a:sym typeface="Calibri"/>
              </a:rPr>
              <a:t>19th</a:t>
            </a:r>
            <a:endParaRPr sz="1238"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Business </a:t>
            </a:r>
            <a:endParaRPr sz="75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werkgroep</a:t>
            </a:r>
            <a:endParaRPr sz="750" b="0" i="0" u="none" strike="noStrike" cap="none">
              <a:solidFill>
                <a:schemeClr val="dk1"/>
              </a:solidFill>
              <a:latin typeface="Calibri"/>
              <a:ea typeface="Calibri"/>
              <a:cs typeface="Calibri"/>
              <a:sym typeface="Calibri"/>
            </a:endParaRPr>
          </a:p>
        </p:txBody>
      </p:sp>
      <p:sp>
        <p:nvSpPr>
          <p:cNvPr id="870" name="Google Shape;870;p41"/>
          <p:cNvSpPr txBox="1"/>
          <p:nvPr/>
        </p:nvSpPr>
        <p:spPr>
          <a:xfrm>
            <a:off x="2444182" y="2798557"/>
            <a:ext cx="909900" cy="6042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238"/>
              <a:buFont typeface="Arial"/>
              <a:buNone/>
            </a:pPr>
            <a:r>
              <a:rPr lang="nl-BE" sz="1238" b="0" i="0" u="none" strike="noStrike" cap="none">
                <a:solidFill>
                  <a:schemeClr val="dk1"/>
                </a:solidFill>
                <a:latin typeface="Calibri"/>
                <a:ea typeface="Calibri"/>
                <a:cs typeface="Calibri"/>
                <a:sym typeface="Calibri"/>
              </a:rPr>
              <a:t>23th</a:t>
            </a:r>
            <a:endParaRPr sz="135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Thematic </a:t>
            </a:r>
            <a:br>
              <a:rPr lang="nl-BE" sz="750" b="1" i="0" u="none" strike="noStrike" cap="none">
                <a:solidFill>
                  <a:schemeClr val="dk1"/>
                </a:solidFill>
                <a:latin typeface="Calibri"/>
                <a:ea typeface="Calibri"/>
                <a:cs typeface="Calibri"/>
                <a:sym typeface="Calibri"/>
              </a:rPr>
            </a:br>
            <a:r>
              <a:rPr lang="nl-BE" sz="750" b="1" i="0" u="none" strike="noStrike" cap="none">
                <a:solidFill>
                  <a:schemeClr val="dk1"/>
                </a:solidFill>
                <a:latin typeface="Calibri"/>
                <a:ea typeface="Calibri"/>
                <a:cs typeface="Calibri"/>
                <a:sym typeface="Calibri"/>
              </a:rPr>
              <a:t>workshop 1</a:t>
            </a:r>
            <a:endParaRPr sz="750" b="0" i="0" u="none" strike="noStrike" cap="none">
              <a:solidFill>
                <a:schemeClr val="dk1"/>
              </a:solidFill>
              <a:latin typeface="Calibri"/>
              <a:ea typeface="Calibri"/>
              <a:cs typeface="Calibri"/>
              <a:sym typeface="Calibri"/>
            </a:endParaRPr>
          </a:p>
        </p:txBody>
      </p:sp>
      <p:sp>
        <p:nvSpPr>
          <p:cNvPr id="871" name="Google Shape;871;p41"/>
          <p:cNvSpPr txBox="1"/>
          <p:nvPr/>
        </p:nvSpPr>
        <p:spPr>
          <a:xfrm>
            <a:off x="5047675" y="1875400"/>
            <a:ext cx="9099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38"/>
              <a:buFont typeface="Arial"/>
              <a:buNone/>
            </a:pPr>
            <a:r>
              <a:rPr lang="nl-BE" sz="1238" b="0" i="0" u="none" strike="noStrike" cap="none">
                <a:solidFill>
                  <a:schemeClr val="dk1"/>
                </a:solidFill>
                <a:latin typeface="Calibri"/>
                <a:ea typeface="Calibri"/>
                <a:cs typeface="Calibri"/>
                <a:sym typeface="Calibri"/>
              </a:rPr>
              <a:t>21th</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Thematic </a:t>
            </a:r>
            <a:endParaRPr sz="75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workshop 2</a:t>
            </a:r>
            <a:endParaRPr sz="750" b="1" i="0" u="none" strike="noStrike" cap="none">
              <a:solidFill>
                <a:schemeClr val="dk1"/>
              </a:solidFill>
              <a:latin typeface="Calibri"/>
              <a:ea typeface="Calibri"/>
              <a:cs typeface="Calibri"/>
              <a:sym typeface="Calibri"/>
            </a:endParaRPr>
          </a:p>
        </p:txBody>
      </p:sp>
      <p:sp>
        <p:nvSpPr>
          <p:cNvPr id="872" name="Google Shape;872;p41"/>
          <p:cNvSpPr txBox="1"/>
          <p:nvPr/>
        </p:nvSpPr>
        <p:spPr>
          <a:xfrm>
            <a:off x="5455931" y="2482425"/>
            <a:ext cx="15321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nl-BE" sz="900" b="1" i="0" u="none" strike="noStrike" cap="none">
                <a:solidFill>
                  <a:schemeClr val="dk1"/>
                </a:solidFill>
                <a:latin typeface="Arial"/>
                <a:ea typeface="Arial"/>
                <a:cs typeface="Arial"/>
                <a:sym typeface="Arial"/>
              </a:rPr>
              <a:t>November</a:t>
            </a:r>
            <a:endParaRPr sz="900" b="0" i="0" u="none" strike="noStrike" cap="none">
              <a:solidFill>
                <a:srgbClr val="000000"/>
              </a:solidFill>
              <a:latin typeface="Arial"/>
              <a:ea typeface="Arial"/>
              <a:cs typeface="Arial"/>
              <a:sym typeface="Arial"/>
            </a:endParaRPr>
          </a:p>
        </p:txBody>
      </p:sp>
      <p:cxnSp>
        <p:nvCxnSpPr>
          <p:cNvPr id="873" name="Google Shape;873;p41"/>
          <p:cNvCxnSpPr/>
          <p:nvPr/>
        </p:nvCxnSpPr>
        <p:spPr>
          <a:xfrm>
            <a:off x="1660541" y="1977343"/>
            <a:ext cx="0" cy="505200"/>
          </a:xfrm>
          <a:prstGeom prst="straightConnector1">
            <a:avLst/>
          </a:prstGeom>
          <a:noFill/>
          <a:ln w="12700" cap="sq" cmpd="sng">
            <a:solidFill>
              <a:srgbClr val="F0D70F"/>
            </a:solidFill>
            <a:prstDash val="solid"/>
            <a:round/>
            <a:headEnd type="diamond" w="med" len="med"/>
            <a:tailEnd type="none" w="sm" len="sm"/>
          </a:ln>
        </p:spPr>
      </p:cxnSp>
      <p:cxnSp>
        <p:nvCxnSpPr>
          <p:cNvPr id="874" name="Google Shape;874;p41"/>
          <p:cNvCxnSpPr/>
          <p:nvPr/>
        </p:nvCxnSpPr>
        <p:spPr>
          <a:xfrm>
            <a:off x="6425348" y="2663605"/>
            <a:ext cx="0" cy="407700"/>
          </a:xfrm>
          <a:prstGeom prst="straightConnector1">
            <a:avLst/>
          </a:prstGeom>
          <a:noFill/>
          <a:ln w="12700" cap="sq" cmpd="sng">
            <a:solidFill>
              <a:srgbClr val="6B6B6B"/>
            </a:solidFill>
            <a:prstDash val="solid"/>
            <a:round/>
            <a:headEnd type="none" w="sm" len="sm"/>
            <a:tailEnd type="diamond" w="med" len="med"/>
          </a:ln>
        </p:spPr>
      </p:cxnSp>
      <p:sp>
        <p:nvSpPr>
          <p:cNvPr id="875" name="Google Shape;875;p41"/>
          <p:cNvSpPr txBox="1"/>
          <p:nvPr/>
        </p:nvSpPr>
        <p:spPr>
          <a:xfrm>
            <a:off x="5437397" y="2767149"/>
            <a:ext cx="909900" cy="381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238"/>
              <a:buFont typeface="Arial"/>
              <a:buNone/>
            </a:pPr>
            <a:r>
              <a:rPr lang="nl-BE" sz="1238" b="0" i="0" u="none" strike="noStrike" cap="none">
                <a:solidFill>
                  <a:schemeClr val="dk1"/>
                </a:solidFill>
                <a:latin typeface="Calibri"/>
                <a:ea typeface="Calibri"/>
                <a:cs typeface="Calibri"/>
                <a:sym typeface="Calibri"/>
              </a:rPr>
              <a:t>18th</a:t>
            </a:r>
            <a:endParaRPr sz="135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Thematic </a:t>
            </a:r>
            <a:endParaRPr sz="750" b="1"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workshop 3</a:t>
            </a:r>
            <a:endParaRPr sz="1050" b="1" i="0" u="none" strike="noStrike" cap="none">
              <a:solidFill>
                <a:srgbClr val="000000"/>
              </a:solidFill>
              <a:latin typeface="Arial"/>
              <a:ea typeface="Arial"/>
              <a:cs typeface="Arial"/>
              <a:sym typeface="Arial"/>
            </a:endParaRPr>
          </a:p>
        </p:txBody>
      </p:sp>
      <p:sp>
        <p:nvSpPr>
          <p:cNvPr id="876" name="Google Shape;876;p41"/>
          <p:cNvSpPr/>
          <p:nvPr/>
        </p:nvSpPr>
        <p:spPr>
          <a:xfrm rot="10800000">
            <a:off x="6042881" y="3240044"/>
            <a:ext cx="179100" cy="351600"/>
          </a:xfrm>
          <a:prstGeom prst="downArrow">
            <a:avLst>
              <a:gd name="adj1" fmla="val 50000"/>
              <a:gd name="adj2" fmla="val 50000"/>
            </a:avLst>
          </a:prstGeom>
          <a:solidFill>
            <a:srgbClr val="FFF200"/>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77" name="Google Shape;877;p41"/>
          <p:cNvSpPr txBox="1"/>
          <p:nvPr/>
        </p:nvSpPr>
        <p:spPr>
          <a:xfrm>
            <a:off x="5578031" y="3648018"/>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rgbClr val="373636"/>
                </a:solidFill>
                <a:latin typeface="Arial"/>
                <a:ea typeface="Arial"/>
                <a:cs typeface="Arial"/>
                <a:sym typeface="Arial"/>
              </a:rPr>
              <a:t>Today</a:t>
            </a:r>
            <a:endParaRPr sz="500" b="0" i="0" u="none" strike="noStrike" cap="none">
              <a:solidFill>
                <a:srgbClr val="373636"/>
              </a:solidFill>
              <a:latin typeface="Arial"/>
              <a:ea typeface="Arial"/>
              <a:cs typeface="Arial"/>
              <a:sym typeface="Arial"/>
            </a:endParaRPr>
          </a:p>
        </p:txBody>
      </p:sp>
      <p:sp>
        <p:nvSpPr>
          <p:cNvPr id="878" name="Google Shape;878;p41"/>
          <p:cNvSpPr txBox="1"/>
          <p:nvPr/>
        </p:nvSpPr>
        <p:spPr>
          <a:xfrm>
            <a:off x="536175" y="3971175"/>
            <a:ext cx="8316900" cy="78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Don’t forget to </a:t>
            </a:r>
            <a:r>
              <a:rPr lang="nl-BE" sz="1800" b="1" i="0" u="none" strike="noStrike" cap="none">
                <a:solidFill>
                  <a:srgbClr val="000000"/>
                </a:solidFill>
                <a:latin typeface="Arial"/>
                <a:ea typeface="Arial"/>
                <a:cs typeface="Arial"/>
                <a:sym typeface="Arial"/>
              </a:rPr>
              <a:t>register</a:t>
            </a:r>
            <a:r>
              <a:rPr lang="nl-BE" sz="18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nl-BE" sz="1050" b="0" i="0" u="sng" strike="noStrike" cap="none">
                <a:solidFill>
                  <a:schemeClr val="hlink"/>
                </a:solidFill>
                <a:latin typeface="Arial"/>
                <a:ea typeface="Arial"/>
                <a:cs typeface="Arial"/>
                <a:sym typeface="Arial"/>
                <a:hlinkClick r:id="rId3"/>
              </a:rPr>
              <a:t>https://overheid.vlaanderen.be/opleiding/oslo-trapeze?_cldee=a2V2aW4uaGFsZXlkdEB2bGFhbmRlcmVuLmJl&amp;recipientid=contact-6ce4a8517dd3e811a972000d3ab98582-989da9acbb4241e4829946d2e8a0e828&amp;esid=a14015bf-09d4-eb11-bacc-000d3adccc13</a:t>
            </a:r>
            <a:endParaRPr sz="1050" b="0" i="0" u="none" strike="noStrike" cap="none">
              <a:solidFill>
                <a:srgbClr val="000000"/>
              </a:solidFill>
              <a:latin typeface="Arial"/>
              <a:ea typeface="Arial"/>
              <a:cs typeface="Arial"/>
              <a:sym typeface="Arial"/>
            </a:endParaRPr>
          </a:p>
        </p:txBody>
      </p:sp>
      <p:cxnSp>
        <p:nvCxnSpPr>
          <p:cNvPr id="879" name="Google Shape;879;p41"/>
          <p:cNvCxnSpPr/>
          <p:nvPr/>
        </p:nvCxnSpPr>
        <p:spPr>
          <a:xfrm rot="10800000">
            <a:off x="7873148" y="1909006"/>
            <a:ext cx="0" cy="570000"/>
          </a:xfrm>
          <a:prstGeom prst="straightConnector1">
            <a:avLst/>
          </a:prstGeom>
          <a:noFill/>
          <a:ln w="12700" cap="sq" cmpd="sng">
            <a:solidFill>
              <a:srgbClr val="F0D70F"/>
            </a:solidFill>
            <a:prstDash val="solid"/>
            <a:round/>
            <a:headEnd type="none" w="sm" len="sm"/>
            <a:tailEnd type="diamond" w="med" len="med"/>
          </a:ln>
        </p:spPr>
      </p:cxnSp>
      <p:sp>
        <p:nvSpPr>
          <p:cNvPr id="880" name="Google Shape;880;p41"/>
          <p:cNvSpPr txBox="1"/>
          <p:nvPr/>
        </p:nvSpPr>
        <p:spPr>
          <a:xfrm>
            <a:off x="7943275" y="1875400"/>
            <a:ext cx="909900" cy="476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38"/>
              <a:buFont typeface="Arial"/>
              <a:buNone/>
            </a:pPr>
            <a:r>
              <a:rPr lang="nl-BE" sz="1238" b="0" i="0" u="none" strike="noStrike" cap="none">
                <a:solidFill>
                  <a:schemeClr val="dk1"/>
                </a:solidFill>
                <a:latin typeface="Calibri"/>
                <a:ea typeface="Calibri"/>
                <a:cs typeface="Calibri"/>
                <a:sym typeface="Calibri"/>
              </a:rPr>
              <a:t>16th</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Thematic </a:t>
            </a:r>
            <a:endParaRPr sz="75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workshop 4</a:t>
            </a:r>
            <a:endParaRPr sz="750" b="1" i="0" u="none" strike="noStrike" cap="none">
              <a:solidFill>
                <a:schemeClr val="dk1"/>
              </a:solidFill>
              <a:latin typeface="Calibri"/>
              <a:ea typeface="Calibri"/>
              <a:cs typeface="Calibri"/>
              <a:sym typeface="Calibri"/>
            </a:endParaRPr>
          </a:p>
        </p:txBody>
      </p:sp>
      <p:cxnSp>
        <p:nvCxnSpPr>
          <p:cNvPr id="881" name="Google Shape;881;p41"/>
          <p:cNvCxnSpPr/>
          <p:nvPr/>
        </p:nvCxnSpPr>
        <p:spPr>
          <a:xfrm>
            <a:off x="8177948" y="2663605"/>
            <a:ext cx="0" cy="407700"/>
          </a:xfrm>
          <a:prstGeom prst="straightConnector1">
            <a:avLst/>
          </a:prstGeom>
          <a:noFill/>
          <a:ln w="12700" cap="sq" cmpd="sng">
            <a:solidFill>
              <a:srgbClr val="F0D70F"/>
            </a:solidFill>
            <a:prstDash val="solid"/>
            <a:round/>
            <a:headEnd type="none" w="sm" len="sm"/>
            <a:tailEnd type="diamond" w="med" len="med"/>
          </a:ln>
        </p:spPr>
      </p:cxnSp>
      <p:sp>
        <p:nvSpPr>
          <p:cNvPr id="882" name="Google Shape;882;p41"/>
          <p:cNvSpPr txBox="1"/>
          <p:nvPr/>
        </p:nvSpPr>
        <p:spPr>
          <a:xfrm>
            <a:off x="7189997" y="2767149"/>
            <a:ext cx="909900" cy="381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238"/>
              <a:buFont typeface="Arial"/>
              <a:buNone/>
            </a:pPr>
            <a:r>
              <a:rPr lang="nl-BE" sz="1238" b="0" i="0" u="none" strike="noStrike" cap="none">
                <a:solidFill>
                  <a:schemeClr val="dk1"/>
                </a:solidFill>
                <a:latin typeface="Calibri"/>
                <a:ea typeface="Calibri"/>
                <a:cs typeface="Calibri"/>
                <a:sym typeface="Calibri"/>
              </a:rPr>
              <a:t>23th</a:t>
            </a:r>
            <a:endParaRPr sz="135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Start public </a:t>
            </a:r>
            <a:endParaRPr sz="750" b="1"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review</a:t>
            </a:r>
            <a:endParaRPr sz="1050" b="1" i="0" u="none" strike="noStrike" cap="none">
              <a:solidFill>
                <a:srgbClr val="000000"/>
              </a:solidFill>
              <a:latin typeface="Arial"/>
              <a:ea typeface="Arial"/>
              <a:cs typeface="Arial"/>
              <a:sym typeface="Arial"/>
            </a:endParaRPr>
          </a:p>
        </p:txBody>
      </p:sp>
      <p:sp>
        <p:nvSpPr>
          <p:cNvPr id="883" name="Google Shape;883;p41"/>
          <p:cNvSpPr/>
          <p:nvPr/>
        </p:nvSpPr>
        <p:spPr>
          <a:xfrm>
            <a:off x="7711397" y="1799909"/>
            <a:ext cx="777000" cy="547500"/>
          </a:xfrm>
          <a:prstGeom prst="rect">
            <a:avLst/>
          </a:prstGeom>
          <a:noFill/>
          <a:ln w="952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1"/>
          <p:cNvSpPr/>
          <p:nvPr/>
        </p:nvSpPr>
        <p:spPr>
          <a:xfrm>
            <a:off x="7998848" y="1339865"/>
            <a:ext cx="179100" cy="351600"/>
          </a:xfrm>
          <a:prstGeom prst="downArrow">
            <a:avLst>
              <a:gd name="adj1" fmla="val 50000"/>
              <a:gd name="adj2" fmla="val 50000"/>
            </a:avLst>
          </a:prstGeom>
          <a:solidFill>
            <a:srgbClr val="EA9999"/>
          </a:solidFill>
          <a:ln w="25400" cap="flat" cmpd="sng">
            <a:solidFill>
              <a:srgbClr val="66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85" name="Google Shape;885;p41"/>
          <p:cNvSpPr txBox="1"/>
          <p:nvPr/>
        </p:nvSpPr>
        <p:spPr>
          <a:xfrm>
            <a:off x="7537649" y="1101289"/>
            <a:ext cx="1108800" cy="234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rgbClr val="373636"/>
                </a:solidFill>
                <a:latin typeface="Arial"/>
                <a:ea typeface="Arial"/>
                <a:cs typeface="Arial"/>
                <a:sym typeface="Arial"/>
              </a:rPr>
              <a:t>Next workshop</a:t>
            </a:r>
            <a:endParaRPr sz="500" b="0" i="0" u="none" strike="noStrike" cap="none">
              <a:solidFill>
                <a:srgbClr val="373636"/>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sz="4800" b="1">
                <a:solidFill>
                  <a:srgbClr val="4C4C4C"/>
                </a:solidFill>
              </a:rPr>
              <a:t>Thank you!</a:t>
            </a:r>
            <a:endParaRPr sz="4800"/>
          </a:p>
        </p:txBody>
      </p:sp>
      <p:sp>
        <p:nvSpPr>
          <p:cNvPr id="891" name="Google Shape;891;p4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024051c350_1_13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Who is who?</a:t>
            </a:r>
            <a:endParaRPr sz="1400" b="0" i="0" u="none" strike="noStrike" cap="none">
              <a:solidFill>
                <a:srgbClr val="000000"/>
              </a:solidFill>
              <a:latin typeface="Arial"/>
              <a:ea typeface="Arial"/>
              <a:cs typeface="Arial"/>
              <a:sym typeface="Arial"/>
            </a:endParaRPr>
          </a:p>
        </p:txBody>
      </p:sp>
      <p:pic>
        <p:nvPicPr>
          <p:cNvPr id="434" name="Google Shape;434;g1024051c350_1_132"/>
          <p:cNvPicPr preferRelativeResize="0"/>
          <p:nvPr/>
        </p:nvPicPr>
        <p:blipFill rotWithShape="1">
          <a:blip r:embed="rId3">
            <a:alphaModFix/>
          </a:blip>
          <a:srcRect t="129" b="119"/>
          <a:stretch/>
        </p:blipFill>
        <p:spPr>
          <a:xfrm>
            <a:off x="686575" y="1410122"/>
            <a:ext cx="1614549" cy="1614549"/>
          </a:xfrm>
          <a:prstGeom prst="rect">
            <a:avLst/>
          </a:prstGeom>
          <a:noFill/>
          <a:ln>
            <a:noFill/>
          </a:ln>
        </p:spPr>
      </p:pic>
      <p:sp>
        <p:nvSpPr>
          <p:cNvPr id="435" name="Google Shape;435;g1024051c350_1_132"/>
          <p:cNvSpPr txBox="1"/>
          <p:nvPr/>
        </p:nvSpPr>
        <p:spPr>
          <a:xfrm>
            <a:off x="8218450" y="740075"/>
            <a:ext cx="5328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Proxima Nova"/>
                <a:ea typeface="Proxima Nova"/>
                <a:cs typeface="Proxima Nova"/>
                <a:sym typeface="Proxima Nova"/>
              </a:rPr>
              <a:t>5’</a:t>
            </a:r>
            <a:endParaRPr sz="1400" b="0" i="0" u="none" strike="noStrike" cap="none">
              <a:solidFill>
                <a:srgbClr val="000000"/>
              </a:solidFill>
              <a:latin typeface="Proxima Nova"/>
              <a:ea typeface="Proxima Nova"/>
              <a:cs typeface="Proxima Nova"/>
              <a:sym typeface="Proxima Nova"/>
            </a:endParaRPr>
          </a:p>
        </p:txBody>
      </p:sp>
      <p:sp>
        <p:nvSpPr>
          <p:cNvPr id="436" name="Google Shape;436;g1024051c350_1_132"/>
          <p:cNvSpPr/>
          <p:nvPr/>
        </p:nvSpPr>
        <p:spPr>
          <a:xfrm>
            <a:off x="8297225" y="185052"/>
            <a:ext cx="375249" cy="504976"/>
          </a:xfrm>
          <a:custGeom>
            <a:avLst/>
            <a:gdLst/>
            <a:ahLst/>
            <a:cxnLst/>
            <a:rect l="l" t="t" r="r" b="b"/>
            <a:pathLst>
              <a:path w="680" h="918" extrusionOk="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g1024051c350_1_132"/>
          <p:cNvSpPr txBox="1"/>
          <p:nvPr/>
        </p:nvSpPr>
        <p:spPr>
          <a:xfrm>
            <a:off x="943208" y="3678174"/>
            <a:ext cx="7257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u="sng">
                <a:solidFill>
                  <a:schemeClr val="hlink"/>
                </a:solidFill>
                <a:hlinkClick r:id="rId4"/>
              </a:rPr>
              <a:t>https://app.mural.co/t/beadvtc7549/m/beadvtc7549/1637147210499/f01f867891584f4f61d96e7a445b15496e21dcca?sender=u91199267117038c13b019919</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41"/>
        <p:cNvGrpSpPr/>
        <p:nvPr/>
      </p:nvGrpSpPr>
      <p:grpSpPr>
        <a:xfrm>
          <a:off x="0" y="0"/>
          <a:ext cx="0" cy="0"/>
          <a:chOff x="0" y="0"/>
          <a:chExt cx="0" cy="0"/>
        </a:xfrm>
      </p:grpSpPr>
      <p:sp>
        <p:nvSpPr>
          <p:cNvPr id="442" name="Google Shape;442;g1025405d28f_0_6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Rationale for this trajectory</a:t>
            </a:r>
            <a:endParaRPr/>
          </a:p>
        </p:txBody>
      </p:sp>
      <p:sp>
        <p:nvSpPr>
          <p:cNvPr id="443" name="Google Shape;443;g1025405d28f_0_6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4" name="Google Shape;444;g1025405d28f_0_62"/>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48"/>
        <p:cNvGrpSpPr/>
        <p:nvPr/>
      </p:nvGrpSpPr>
      <p:grpSpPr>
        <a:xfrm>
          <a:off x="0" y="0"/>
          <a:ext cx="0" cy="0"/>
          <a:chOff x="0" y="0"/>
          <a:chExt cx="0" cy="0"/>
        </a:xfrm>
      </p:grpSpPr>
      <p:sp>
        <p:nvSpPr>
          <p:cNvPr id="449" name="Google Shape;449;g1025405d28f_0_6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What is TRAPEZE?</a:t>
            </a:r>
            <a:endParaRPr sz="1400" b="0" i="0" u="none" strike="noStrike" cap="none">
              <a:solidFill>
                <a:srgbClr val="000000"/>
              </a:solidFill>
              <a:latin typeface="Arial"/>
              <a:ea typeface="Arial"/>
              <a:cs typeface="Arial"/>
              <a:sym typeface="Arial"/>
            </a:endParaRPr>
          </a:p>
        </p:txBody>
      </p:sp>
      <p:sp>
        <p:nvSpPr>
          <p:cNvPr id="450" name="Google Shape;450;g1025405d28f_0_68"/>
          <p:cNvSpPr txBox="1"/>
          <p:nvPr/>
        </p:nvSpPr>
        <p:spPr>
          <a:xfrm>
            <a:off x="745175" y="1004625"/>
            <a:ext cx="7770300" cy="2703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350"/>
              <a:buFont typeface="Arial"/>
              <a:buNone/>
            </a:pPr>
            <a:r>
              <a:rPr lang="nl-BE" sz="1350" b="0" i="0" u="none" strike="noStrike" cap="none">
                <a:solidFill>
                  <a:srgbClr val="333333"/>
                </a:solidFill>
                <a:highlight>
                  <a:srgbClr val="FFFFFF"/>
                </a:highlight>
                <a:latin typeface="Arial"/>
                <a:ea typeface="Arial"/>
                <a:cs typeface="Arial"/>
                <a:sym typeface="Arial"/>
              </a:rPr>
              <a:t>TRAPEZE is a project, financed by the European Commission, that delivers a platform as a solution for organisations and citizens with some concrete objectives on security and privacy. </a:t>
            </a:r>
            <a:endParaRPr sz="1300" b="1"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endParaRPr sz="1300" b="1"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r>
              <a:rPr lang="nl-BE" sz="1300" b="1" i="0" u="none" strike="noStrike" cap="none">
                <a:solidFill>
                  <a:srgbClr val="000000"/>
                </a:solidFill>
                <a:latin typeface="Arial"/>
                <a:ea typeface="Arial"/>
                <a:cs typeface="Arial"/>
                <a:sym typeface="Arial"/>
              </a:rPr>
              <a:t>It aims to:</a:t>
            </a:r>
            <a:endParaRPr sz="1300" b="1"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Bring stakeholders together under a common framework;</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Provide citizens with the necessary tools and know-how to manage their security and privacy;</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Supporte consent mechanisms and verifying that data is used appropriately;</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Restore citizens' trust in the digital economy by implementing 'log integrity' and 'non-repudiation';</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Build up 'data lineage' and 'transparency by design' and</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Illustrate its usefulness by applicing it in 3 domains, namely government, telecom and financial sector.</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sp>
        <p:nvSpPr>
          <p:cNvPr id="455" name="Google Shape;455;g1025405d28f_0_7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What is expected?</a:t>
            </a:r>
            <a:endParaRPr sz="1400" b="0" i="0" u="none" strike="noStrike" cap="none">
              <a:solidFill>
                <a:srgbClr val="000000"/>
              </a:solidFill>
              <a:latin typeface="Arial"/>
              <a:ea typeface="Arial"/>
              <a:cs typeface="Arial"/>
              <a:sym typeface="Arial"/>
            </a:endParaRPr>
          </a:p>
        </p:txBody>
      </p:sp>
      <p:sp>
        <p:nvSpPr>
          <p:cNvPr id="456" name="Google Shape;456;g1025405d28f_0_73"/>
          <p:cNvSpPr txBox="1"/>
          <p:nvPr/>
        </p:nvSpPr>
        <p:spPr>
          <a:xfrm>
            <a:off x="745175" y="1385625"/>
            <a:ext cx="7483800" cy="20049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The objective of this project is to manage </a:t>
            </a:r>
            <a:r>
              <a:rPr lang="nl-BE" sz="1300" b="1" i="0" u="none" strike="noStrike" cap="none">
                <a:solidFill>
                  <a:srgbClr val="000000"/>
                </a:solidFill>
                <a:latin typeface="Arial"/>
                <a:ea typeface="Arial"/>
                <a:cs typeface="Arial"/>
                <a:sym typeface="Arial"/>
              </a:rPr>
              <a:t>the consent of an agent’s data exchange in a uniform, standardised and machine-interpretable manner.</a:t>
            </a:r>
            <a:br>
              <a:rPr lang="nl-BE" sz="1300" b="1" i="0" u="none" strike="noStrike" cap="none">
                <a:solidFill>
                  <a:srgbClr val="000000"/>
                </a:solidFill>
                <a:latin typeface="Arial"/>
                <a:ea typeface="Arial"/>
                <a:cs typeface="Arial"/>
                <a:sym typeface="Arial"/>
              </a:rPr>
            </a:br>
            <a:endParaRPr sz="900" b="1" i="0" u="none" strike="noStrike" cap="none">
              <a:solidFill>
                <a:srgbClr val="1C1A15"/>
              </a:solidFill>
              <a:latin typeface="Arial"/>
              <a:ea typeface="Arial"/>
              <a:cs typeface="Arial"/>
              <a:sym typeface="Arial"/>
            </a:endParaRPr>
          </a:p>
          <a:p>
            <a:pPr marL="457200" marR="0" lvl="0"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2-part objective, namely:</a:t>
            </a:r>
            <a:endParaRPr sz="1300" b="0" i="0" u="none" strike="noStrike" cap="none">
              <a:solidFill>
                <a:srgbClr val="000000"/>
              </a:solidFill>
              <a:latin typeface="Arial"/>
              <a:ea typeface="Arial"/>
              <a:cs typeface="Arial"/>
              <a:sym typeface="Arial"/>
            </a:endParaRPr>
          </a:p>
          <a:p>
            <a:pPr marL="914400" marR="0" lvl="1"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OSLO trajectory</a:t>
            </a:r>
            <a:endParaRPr sz="1300" b="0" i="0" u="none" strike="noStrike" cap="none">
              <a:solidFill>
                <a:srgbClr val="000000"/>
              </a:solidFill>
              <a:latin typeface="Arial"/>
              <a:ea typeface="Arial"/>
              <a:cs typeface="Arial"/>
              <a:sym typeface="Arial"/>
            </a:endParaRPr>
          </a:p>
          <a:p>
            <a:pPr marL="914400" marR="0" lvl="1"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Application profile for a wide range of use cases, i.e.:</a:t>
            </a:r>
            <a:endParaRPr sz="1300" b="0" i="0" u="none" strike="noStrike" cap="none">
              <a:solidFill>
                <a:srgbClr val="000000"/>
              </a:solidFill>
              <a:latin typeface="Arial"/>
              <a:ea typeface="Arial"/>
              <a:cs typeface="Arial"/>
              <a:sym typeface="Arial"/>
            </a:endParaRPr>
          </a:p>
          <a:p>
            <a:pPr marL="1371600" marR="0" lvl="2"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As a citizen</a:t>
            </a:r>
            <a:endParaRPr sz="1300" b="0" i="0" u="none" strike="noStrike" cap="none">
              <a:solidFill>
                <a:srgbClr val="000000"/>
              </a:solidFill>
              <a:latin typeface="Arial"/>
              <a:ea typeface="Arial"/>
              <a:cs typeface="Arial"/>
              <a:sym typeface="Arial"/>
            </a:endParaRPr>
          </a:p>
          <a:p>
            <a:pPr marL="1371600" marR="0" lvl="2"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As a business party using a permission</a:t>
            </a:r>
            <a:endParaRPr sz="1300" b="0" i="0" u="none" strike="noStrike" cap="none">
              <a:solidFill>
                <a:srgbClr val="000000"/>
              </a:solidFill>
              <a:latin typeface="Arial"/>
              <a:ea typeface="Arial"/>
              <a:cs typeface="Arial"/>
              <a:sym typeface="Arial"/>
            </a:endParaRPr>
          </a:p>
          <a:p>
            <a:pPr marL="1371600" marR="0" lvl="2"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Use cases relating to delegation of consent</a:t>
            </a:r>
            <a:endParaRPr sz="1300" b="0" i="0" u="none" strike="noStrike" cap="none">
              <a:solidFill>
                <a:srgbClr val="000000"/>
              </a:solidFill>
              <a:latin typeface="Arial"/>
              <a:ea typeface="Arial"/>
              <a:cs typeface="Arial"/>
              <a:sym typeface="Arial"/>
            </a:endParaRPr>
          </a:p>
        </p:txBody>
      </p:sp>
      <p:sp>
        <p:nvSpPr>
          <p:cNvPr id="457" name="Google Shape;457;g1025405d28f_0_73"/>
          <p:cNvSpPr/>
          <p:nvPr/>
        </p:nvSpPr>
        <p:spPr>
          <a:xfrm>
            <a:off x="626950" y="963825"/>
            <a:ext cx="7739100" cy="421800"/>
          </a:xfrm>
          <a:prstGeom prst="rect">
            <a:avLst/>
          </a:prstGeom>
          <a:solidFill>
            <a:schemeClr val="accent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Common data standard for “consent”</a:t>
            </a:r>
            <a:endParaRPr sz="1400" b="1" i="0" u="none" strike="noStrike" cap="none">
              <a:solidFill>
                <a:srgbClr val="000000"/>
              </a:solidFill>
              <a:latin typeface="Arial"/>
              <a:ea typeface="Arial"/>
              <a:cs typeface="Arial"/>
              <a:sym typeface="Arial"/>
            </a:endParaRPr>
          </a:p>
        </p:txBody>
      </p:sp>
      <p:sp>
        <p:nvSpPr>
          <p:cNvPr id="458" name="Google Shape;458;g1025405d28f_0_73"/>
          <p:cNvSpPr txBox="1"/>
          <p:nvPr/>
        </p:nvSpPr>
        <p:spPr>
          <a:xfrm>
            <a:off x="3123780" y="3473114"/>
            <a:ext cx="5954700" cy="15354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Co-creative trajectory for the development of an </a:t>
            </a:r>
            <a:r>
              <a:rPr lang="nl-BE" sz="1300" b="1" i="0" u="none" strike="noStrike" cap="none">
                <a:solidFill>
                  <a:srgbClr val="000000"/>
                </a:solidFill>
                <a:latin typeface="Arial"/>
                <a:ea typeface="Arial"/>
                <a:cs typeface="Arial"/>
                <a:sym typeface="Arial"/>
              </a:rPr>
              <a:t>unequivocal data standard</a:t>
            </a:r>
            <a:r>
              <a:rPr lang="nl-BE" sz="1300" b="0" i="0" u="none" strike="noStrike" cap="none">
                <a:solidFill>
                  <a:srgbClr val="000000"/>
                </a:solidFill>
                <a:latin typeface="Arial"/>
                <a:ea typeface="Arial"/>
                <a:cs typeface="Arial"/>
                <a:sym typeface="Arial"/>
              </a:rPr>
              <a:t> concerning core consent.</a:t>
            </a:r>
            <a:br>
              <a:rPr lang="nl-BE" sz="1300" b="0" i="0" u="none" strike="noStrike" cap="none">
                <a:solidFill>
                  <a:srgbClr val="000000"/>
                </a:solidFill>
                <a:latin typeface="Arial"/>
                <a:ea typeface="Arial"/>
                <a:cs typeface="Arial"/>
                <a:sym typeface="Arial"/>
              </a:rPr>
            </a:br>
            <a:endParaRPr sz="1300" b="0" i="0" u="none" strike="noStrike" cap="none">
              <a:solidFill>
                <a:srgbClr val="000000"/>
              </a:solidFill>
              <a:latin typeface="Arial"/>
              <a:ea typeface="Arial"/>
              <a:cs typeface="Arial"/>
              <a:sym typeface="Arial"/>
            </a:endParaRPr>
          </a:p>
          <a:p>
            <a:pPr marL="457200" marR="0" lvl="0" indent="-311150" algn="just"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Involving the </a:t>
            </a:r>
            <a:r>
              <a:rPr lang="nl-BE" sz="1300" b="1" i="0" u="none" strike="noStrike" cap="none">
                <a:solidFill>
                  <a:srgbClr val="000000"/>
                </a:solidFill>
                <a:latin typeface="Arial"/>
                <a:ea typeface="Arial"/>
                <a:cs typeface="Arial"/>
                <a:sym typeface="Arial"/>
              </a:rPr>
              <a:t>main stakeholders </a:t>
            </a:r>
            <a:r>
              <a:rPr lang="nl-BE" sz="1300" b="0" i="0" u="none" strike="noStrike" cap="none">
                <a:solidFill>
                  <a:srgbClr val="000000"/>
                </a:solidFill>
                <a:latin typeface="Arial"/>
                <a:ea typeface="Arial"/>
                <a:cs typeface="Arial"/>
                <a:sym typeface="Arial"/>
              </a:rPr>
              <a:t>(federal and regional authorities, local authorities, private organisations) in order to develop a data standard that is supported as broadly as possible</a:t>
            </a:r>
            <a:endParaRPr sz="1300" b="0" i="0" u="none" strike="noStrike" cap="none">
              <a:solidFill>
                <a:srgbClr val="000000"/>
              </a:solidFill>
              <a:latin typeface="Arial"/>
              <a:ea typeface="Arial"/>
              <a:cs typeface="Arial"/>
              <a:sym typeface="Arial"/>
            </a:endParaRPr>
          </a:p>
        </p:txBody>
      </p:sp>
      <p:sp>
        <p:nvSpPr>
          <p:cNvPr id="459" name="Google Shape;459;g1025405d28f_0_73"/>
          <p:cNvSpPr/>
          <p:nvPr/>
        </p:nvSpPr>
        <p:spPr>
          <a:xfrm>
            <a:off x="3205243" y="3502808"/>
            <a:ext cx="392100" cy="325500"/>
          </a:xfrm>
          <a:prstGeom prst="star5">
            <a:avLst>
              <a:gd name="adj" fmla="val 19098"/>
              <a:gd name="hf" fmla="val 105146"/>
              <a:gd name="vf" fmla="val 1105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0" name="Google Shape;460;g1025405d28f_0_73"/>
          <p:cNvCxnSpPr>
            <a:stCxn id="458" idx="0"/>
          </p:cNvCxnSpPr>
          <p:nvPr/>
        </p:nvCxnSpPr>
        <p:spPr>
          <a:xfrm rot="5400000" flipH="1">
            <a:off x="4001430" y="1373414"/>
            <a:ext cx="1085100" cy="3114300"/>
          </a:xfrm>
          <a:prstGeom prst="bentConnector2">
            <a:avLst/>
          </a:prstGeom>
          <a:noFill/>
          <a:ln w="38100" cap="flat" cmpd="sng">
            <a:solidFill>
              <a:schemeClr val="dk2"/>
            </a:solidFill>
            <a:prstDash val="solid"/>
            <a:round/>
            <a:headEnd type="triangle" w="med" len="med"/>
            <a:tailEnd type="none" w="sm" len="sm"/>
          </a:ln>
        </p:spPr>
      </p:cxnSp>
    </p:spTree>
  </p:cSld>
  <p:clrMapOvr>
    <a:masterClrMapping/>
  </p:clrMapOvr>
</p:sld>
</file>

<file path=ppt/theme/theme1.xml><?xml version="1.0" encoding="utf-8"?>
<a:theme xmlns:a="http://schemas.openxmlformats.org/drawingml/2006/main" name="5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2198</Words>
  <Application>Microsoft Office PowerPoint</Application>
  <PresentationFormat>On-screen Show (16:9)</PresentationFormat>
  <Paragraphs>297</Paragraphs>
  <Slides>53</Slides>
  <Notes>53</Notes>
  <HiddenSlides>3</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53</vt:i4>
      </vt:variant>
    </vt:vector>
  </HeadingPairs>
  <TitlesOfParts>
    <vt:vector size="63" baseType="lpstr">
      <vt:lpstr>Arial</vt:lpstr>
      <vt:lpstr>Proxima Nova</vt:lpstr>
      <vt:lpstr>Roboto</vt:lpstr>
      <vt:lpstr>Georgia</vt:lpstr>
      <vt:lpstr>Noto Sans Symbols</vt:lpstr>
      <vt:lpstr>Calibri</vt:lpstr>
      <vt:lpstr>5_Presentatie_verbeelding werkt - kopie</vt: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Rationale for this trajectory</vt:lpstr>
      <vt:lpstr>PowerPoint Presentation</vt:lpstr>
      <vt:lpstr>PowerPoint Presentation</vt:lpstr>
      <vt:lpstr>Summary of the previous workshop </vt:lpstr>
      <vt:lpstr>PowerPoint Presentation</vt:lpstr>
      <vt:lpstr>Key takeaways from workshop 2</vt:lpstr>
      <vt:lpstr>Issue nr. 1: Identification of Agents</vt:lpstr>
      <vt:lpstr>Issue nr. 2: Expression of expiry conditions</vt:lpstr>
      <vt:lpstr>Issue nr. 3: Consent given to Agents with the necessary credentials</vt:lpstr>
      <vt:lpstr>Issue nr. 4: Contextual requirements for the Consent to be valid</vt:lpstr>
      <vt:lpstr>Issue nr. 5: Relationship between data subject and data consumer versus purpose</vt:lpstr>
      <vt:lpstr>Issue nr. 6: Relationship between data subject and data consumer versus purpose</vt:lpstr>
      <vt:lpstr>Other takeaways of the previous workshop</vt:lpstr>
      <vt:lpstr>PowerPoint Presentation</vt:lpstr>
      <vt:lpstr>New iteration of the data model </vt:lpstr>
      <vt:lpstr>Previous iteration of the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iteration of the data model</vt:lpstr>
      <vt:lpstr>PowerPoint Presentation</vt:lpstr>
      <vt:lpstr>PowerPoint Presentation</vt:lpstr>
      <vt:lpstr>Use cases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 and next steps </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Geamanu</dc:creator>
  <cp:lastModifiedBy>Michael Geamanu (BE)</cp:lastModifiedBy>
  <cp:revision>1</cp:revision>
  <dcterms:modified xsi:type="dcterms:W3CDTF">2021-11-29T23:00:15Z</dcterms:modified>
</cp:coreProperties>
</file>